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196" y="0"/>
            <a:ext cx="9099803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665988" cy="6857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86400" y="6172200"/>
            <a:ext cx="3581400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196" y="0"/>
            <a:ext cx="9099803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523"/>
            <a:ext cx="3721608" cy="6856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4196" y="0"/>
            <a:ext cx="9099803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1523"/>
            <a:ext cx="3721608" cy="6856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4196" y="0"/>
            <a:ext cx="9099803" cy="6857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1523"/>
            <a:ext cx="3721608" cy="6856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0822" y="2624150"/>
            <a:ext cx="8182355" cy="6972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0033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65835" y="3446145"/>
            <a:ext cx="8212328" cy="901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033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196" y="0"/>
            <a:ext cx="9099803" cy="6857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665988" cy="6857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86400" y="6172200"/>
            <a:ext cx="3581400" cy="533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739" y="456387"/>
            <a:ext cx="534416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495" y="1435430"/>
            <a:ext cx="7265009" cy="167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googl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google.com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://learn.googleapp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enterprise/apps/education/products.html" TargetMode="External"/><Relationship Id="rId5" Type="http://schemas.openxmlformats.org/officeDocument/2006/relationships/image" Target="../media/image31.png"/><Relationship Id="rId10" Type="http://schemas.openxmlformats.org/officeDocument/2006/relationships/hyperlink" Target="http://www.uww.edu/icit/services/google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go.uww.edu/lynd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driv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47262" y="1752600"/>
            <a:ext cx="8182355" cy="697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6702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G</a:t>
            </a:r>
            <a:r>
              <a:rPr spc="5" dirty="0"/>
              <a:t>OOGLE</a:t>
            </a:r>
            <a:r>
              <a:rPr spc="114" dirty="0"/>
              <a:t> </a:t>
            </a:r>
            <a:r>
              <a:rPr sz="4400" dirty="0"/>
              <a:t>A</a:t>
            </a:r>
            <a:r>
              <a:rPr dirty="0"/>
              <a:t>PPS</a:t>
            </a:r>
            <a:endParaRPr sz="4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225552"/>
            <a:ext cx="4314825" cy="6327775"/>
            <a:chOff x="4572000" y="225552"/>
            <a:chExt cx="4314825" cy="6327775"/>
          </a:xfrm>
        </p:grpSpPr>
        <p:sp>
          <p:nvSpPr>
            <p:cNvPr id="4" name="object 4"/>
            <p:cNvSpPr/>
            <p:nvPr/>
          </p:nvSpPr>
          <p:spPr>
            <a:xfrm>
              <a:off x="6586727" y="225552"/>
              <a:ext cx="2156460" cy="17465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0" y="5867399"/>
              <a:ext cx="4314444" cy="685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ubTitle" idx="4"/>
          </p:nvPr>
        </p:nvSpPr>
        <p:spPr>
          <a:xfrm>
            <a:off x="465835" y="3446145"/>
            <a:ext cx="8212328" cy="120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324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A</a:t>
            </a:r>
            <a:r>
              <a:rPr spc="-5" dirty="0"/>
              <a:t>N </a:t>
            </a:r>
            <a:r>
              <a:rPr spc="-15" dirty="0"/>
              <a:t>OVERVIEW  </a:t>
            </a:r>
            <a:r>
              <a:rPr spc="-5" dirty="0"/>
              <a:t>OF </a:t>
            </a:r>
            <a:r>
              <a:rPr sz="2000" spc="-10" dirty="0"/>
              <a:t>G</a:t>
            </a:r>
            <a:r>
              <a:rPr spc="-10" dirty="0"/>
              <a:t>OOGLE  </a:t>
            </a:r>
            <a:r>
              <a:rPr sz="2000" spc="-5" dirty="0"/>
              <a:t>A</a:t>
            </a:r>
            <a:r>
              <a:rPr spc="-5" dirty="0"/>
              <a:t>PPS AND </a:t>
            </a:r>
            <a:r>
              <a:rPr sz="2000" spc="-10" dirty="0"/>
              <a:t>P</a:t>
            </a:r>
            <a:r>
              <a:rPr spc="-10" dirty="0"/>
              <a:t>ROGRAM</a:t>
            </a:r>
            <a:r>
              <a:rPr spc="114" dirty="0"/>
              <a:t> </a:t>
            </a:r>
            <a:r>
              <a:rPr sz="2000" spc="-25" dirty="0"/>
              <a:t>F</a:t>
            </a:r>
            <a:r>
              <a:rPr spc="-25" dirty="0"/>
              <a:t>EATURES</a:t>
            </a:r>
            <a:endParaRPr sz="2000" dirty="0"/>
          </a:p>
          <a:p>
            <a:pPr marL="3050540" marR="7620" algn="r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solidFill>
                  <a:srgbClr val="39383C"/>
                </a:solidFill>
                <a:latin typeface="Arial"/>
                <a:cs typeface="Arial"/>
              </a:rPr>
              <a:t>ICIT </a:t>
            </a:r>
            <a:r>
              <a:rPr sz="1200" spc="-20" dirty="0">
                <a:solidFill>
                  <a:srgbClr val="39383C"/>
                </a:solidFill>
                <a:latin typeface="Arial"/>
                <a:cs typeface="Arial"/>
              </a:rPr>
              <a:t>Technology </a:t>
            </a:r>
            <a:r>
              <a:rPr sz="1200" spc="-10" dirty="0">
                <a:solidFill>
                  <a:srgbClr val="39383C"/>
                </a:solidFill>
                <a:latin typeface="Arial"/>
                <a:cs typeface="Arial"/>
              </a:rPr>
              <a:t>Training </a:t>
            </a:r>
            <a:r>
              <a:rPr sz="1200" spc="-5" dirty="0">
                <a:solidFill>
                  <a:srgbClr val="39383C"/>
                </a:solidFill>
                <a:latin typeface="Arial"/>
                <a:cs typeface="Arial"/>
              </a:rPr>
              <a:t>and</a:t>
            </a:r>
            <a:r>
              <a:rPr sz="1200" spc="-155" dirty="0">
                <a:solidFill>
                  <a:srgbClr val="39383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39383C"/>
                </a:solidFill>
                <a:latin typeface="Arial"/>
                <a:cs typeface="Arial"/>
              </a:rPr>
              <a:t>Advancement</a:t>
            </a:r>
            <a:endParaRPr sz="1200" dirty="0">
              <a:latin typeface="Arial"/>
              <a:cs typeface="Arial"/>
            </a:endParaRPr>
          </a:p>
          <a:p>
            <a:pPr marL="3050540" marR="5080" algn="r">
              <a:lnSpc>
                <a:spcPct val="100000"/>
              </a:lnSpc>
              <a:spcBef>
                <a:spcPts val="605"/>
              </a:spcBef>
            </a:pPr>
            <a:r>
              <a:rPr sz="1200" spc="-5" dirty="0">
                <a:solidFill>
                  <a:srgbClr val="39383C"/>
                </a:solidFill>
                <a:latin typeface="Arial"/>
                <a:cs typeface="Arial"/>
              </a:rPr>
              <a:t>Updated:</a:t>
            </a:r>
            <a:r>
              <a:rPr sz="1200" spc="-50" dirty="0">
                <a:solidFill>
                  <a:srgbClr val="39383C"/>
                </a:solidFill>
                <a:latin typeface="Arial"/>
                <a:cs typeface="Arial"/>
              </a:rPr>
              <a:t> </a:t>
            </a:r>
            <a:r>
              <a:rPr lang="en-US" sz="1200" spc="-5" dirty="0" smtClean="0">
                <a:solidFill>
                  <a:srgbClr val="39383C"/>
                </a:solidFill>
                <a:latin typeface="Arial"/>
                <a:cs typeface="Arial"/>
              </a:rPr>
              <a:t>2021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048" y="36262"/>
            <a:ext cx="5917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Creating </a:t>
            </a:r>
            <a:r>
              <a:rPr sz="3600" dirty="0"/>
              <a:t>a </a:t>
            </a:r>
            <a:r>
              <a:rPr sz="3600" spc="-5" dirty="0"/>
              <a:t>Google</a:t>
            </a:r>
            <a:r>
              <a:rPr sz="3600" spc="-20" dirty="0"/>
              <a:t> </a:t>
            </a:r>
            <a:r>
              <a:rPr sz="3600" spc="-15" dirty="0"/>
              <a:t>Presentation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680203" y="2124455"/>
            <a:ext cx="4320540" cy="2914015"/>
            <a:chOff x="4680203" y="2124455"/>
            <a:chExt cx="4320540" cy="2914015"/>
          </a:xfrm>
        </p:grpSpPr>
        <p:sp>
          <p:nvSpPr>
            <p:cNvPr id="4" name="object 4"/>
            <p:cNvSpPr/>
            <p:nvPr/>
          </p:nvSpPr>
          <p:spPr>
            <a:xfrm>
              <a:off x="4689347" y="2133599"/>
              <a:ext cx="4302252" cy="2895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84775" y="2129027"/>
              <a:ext cx="4311650" cy="2905125"/>
            </a:xfrm>
            <a:custGeom>
              <a:avLst/>
              <a:gdLst/>
              <a:ahLst/>
              <a:cxnLst/>
              <a:rect l="l" t="t" r="r" b="b"/>
              <a:pathLst>
                <a:path w="4311650" h="2905125">
                  <a:moveTo>
                    <a:pt x="0" y="2904744"/>
                  </a:moveTo>
                  <a:lnTo>
                    <a:pt x="4311396" y="2904744"/>
                  </a:lnTo>
                  <a:lnTo>
                    <a:pt x="4311396" y="0"/>
                  </a:lnTo>
                  <a:lnTo>
                    <a:pt x="0" y="0"/>
                  </a:lnTo>
                  <a:lnTo>
                    <a:pt x="0" y="29047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3048" y="1237234"/>
            <a:ext cx="3779520" cy="523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Similar </a:t>
            </a:r>
            <a:r>
              <a:rPr sz="1800" spc="-10" dirty="0">
                <a:latin typeface="Carlito"/>
                <a:cs typeface="Carlito"/>
              </a:rPr>
              <a:t>to Microsoft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PowerPoint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Choose </a:t>
            </a:r>
            <a:r>
              <a:rPr sz="1800" spc="-10" dirty="0">
                <a:latin typeface="Carlito"/>
                <a:cs typeface="Carlito"/>
              </a:rPr>
              <a:t>your title </a:t>
            </a:r>
            <a:r>
              <a:rPr sz="1800" dirty="0">
                <a:latin typeface="Carlito"/>
                <a:cs typeface="Carlito"/>
              </a:rPr>
              <a:t>and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theme</a:t>
            </a:r>
            <a:endParaRPr sz="1800">
              <a:latin typeface="Carlito"/>
              <a:cs typeface="Carlito"/>
            </a:endParaRPr>
          </a:p>
          <a:p>
            <a:pPr marL="299085" marR="6096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5" dirty="0">
                <a:latin typeface="Carlito"/>
                <a:cs typeface="Carlito"/>
              </a:rPr>
              <a:t>Top </a:t>
            </a:r>
            <a:r>
              <a:rPr sz="1800" spc="-10" dirty="0">
                <a:latin typeface="Carlito"/>
                <a:cs typeface="Carlito"/>
              </a:rPr>
              <a:t>toolbar </a:t>
            </a:r>
            <a:r>
              <a:rPr sz="1800" spc="-5" dirty="0">
                <a:latin typeface="Carlito"/>
                <a:cs typeface="Carlito"/>
              </a:rPr>
              <a:t>gives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access </a:t>
            </a:r>
            <a:r>
              <a:rPr sz="1800" spc="-10" dirty="0">
                <a:latin typeface="Carlito"/>
                <a:cs typeface="Carlito"/>
              </a:rPr>
              <a:t>to more  </a:t>
            </a:r>
            <a:r>
              <a:rPr sz="1800" spc="-15" dirty="0">
                <a:latin typeface="Carlito"/>
                <a:cs typeface="Carlito"/>
              </a:rPr>
              <a:t>features</a:t>
            </a:r>
            <a:endParaRPr sz="1800">
              <a:latin typeface="Carlito"/>
              <a:cs typeface="Carlito"/>
            </a:endParaRPr>
          </a:p>
          <a:p>
            <a:pPr marL="299085" marR="6985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Quick-launch </a:t>
            </a:r>
            <a:r>
              <a:rPr sz="1800" spc="-10" dirty="0">
                <a:latin typeface="Carlito"/>
                <a:cs typeface="Carlito"/>
              </a:rPr>
              <a:t>toolbar </a:t>
            </a:r>
            <a:r>
              <a:rPr sz="1800" spc="-5" dirty="0">
                <a:latin typeface="Carlito"/>
                <a:cs typeface="Carlito"/>
              </a:rPr>
              <a:t>gives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quick  access </a:t>
            </a:r>
            <a:r>
              <a:rPr sz="1800" spc="-10" dirty="0">
                <a:latin typeface="Carlito"/>
                <a:cs typeface="Carlito"/>
              </a:rPr>
              <a:t>to commonly </a:t>
            </a:r>
            <a:r>
              <a:rPr sz="1800" spc="-5" dirty="0">
                <a:latin typeface="Carlito"/>
                <a:cs typeface="Carlito"/>
              </a:rPr>
              <a:t>used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features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Insert </a:t>
            </a:r>
            <a:r>
              <a:rPr sz="1800" spc="-15" dirty="0">
                <a:latin typeface="Carlito"/>
                <a:cs typeface="Carlito"/>
              </a:rPr>
              <a:t>text, </a:t>
            </a:r>
            <a:r>
              <a:rPr sz="1800" spc="-5" dirty="0">
                <a:latin typeface="Carlito"/>
                <a:cs typeface="Carlito"/>
              </a:rPr>
              <a:t>images, </a:t>
            </a:r>
            <a:r>
              <a:rPr sz="1800" spc="-10" dirty="0">
                <a:latin typeface="Carlito"/>
                <a:cs typeface="Carlito"/>
              </a:rPr>
              <a:t>video,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etc.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Insert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Presenter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Views</a:t>
            </a:r>
            <a:endParaRPr sz="1800">
              <a:latin typeface="Carlito"/>
              <a:cs typeface="Carlito"/>
            </a:endParaRPr>
          </a:p>
          <a:p>
            <a:pPr marL="756285" lvl="1" indent="-287655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Carlito"/>
                <a:cs typeface="Carlito"/>
              </a:rPr>
              <a:t>click screen </a:t>
            </a:r>
            <a:r>
              <a:rPr sz="1800" spc="-5" dirty="0">
                <a:latin typeface="Carlito"/>
                <a:cs typeface="Carlito"/>
              </a:rPr>
              <a:t>or </a:t>
            </a:r>
            <a:r>
              <a:rPr sz="1800" spc="-10" dirty="0">
                <a:latin typeface="Carlito"/>
                <a:cs typeface="Carlito"/>
              </a:rPr>
              <a:t>scroll </a:t>
            </a:r>
            <a:r>
              <a:rPr sz="1800" spc="-5" dirty="0">
                <a:latin typeface="Carlito"/>
                <a:cs typeface="Carlito"/>
              </a:rPr>
              <a:t>up/down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to</a:t>
            </a:r>
            <a:endParaRPr sz="1800">
              <a:latin typeface="Carlito"/>
              <a:cs typeface="Carlito"/>
            </a:endParaRPr>
          </a:p>
          <a:p>
            <a:pPr marL="756285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advance</a:t>
            </a:r>
            <a:endParaRPr sz="1800">
              <a:latin typeface="Carlito"/>
              <a:cs typeface="Carlito"/>
            </a:endParaRPr>
          </a:p>
          <a:p>
            <a:pPr marL="756285" lvl="1" indent="-287655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Carlito"/>
                <a:cs typeface="Carlito"/>
              </a:rPr>
              <a:t>Full </a:t>
            </a:r>
            <a:r>
              <a:rPr sz="1800" spc="-10" dirty="0">
                <a:latin typeface="Carlito"/>
                <a:cs typeface="Carlito"/>
              </a:rPr>
              <a:t>screen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views</a:t>
            </a:r>
            <a:endParaRPr sz="1800">
              <a:latin typeface="Carlito"/>
              <a:cs typeface="Carlito"/>
            </a:endParaRPr>
          </a:p>
          <a:p>
            <a:pPr marL="756285" marR="307340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Carlito"/>
                <a:cs typeface="Carlito"/>
              </a:rPr>
              <a:t>Presenter </a:t>
            </a:r>
            <a:r>
              <a:rPr sz="1800" spc="-5" dirty="0">
                <a:latin typeface="Carlito"/>
                <a:cs typeface="Carlito"/>
              </a:rPr>
              <a:t>with </a:t>
            </a:r>
            <a:r>
              <a:rPr sz="1800" spc="-10" dirty="0">
                <a:latin typeface="Carlito"/>
                <a:cs typeface="Carlito"/>
              </a:rPr>
              <a:t>speaker notes  </a:t>
            </a:r>
            <a:r>
              <a:rPr sz="1800" spc="-5" dirty="0">
                <a:latin typeface="Carlito"/>
                <a:cs typeface="Carlito"/>
              </a:rPr>
              <a:t>opens up additional </a:t>
            </a:r>
            <a:r>
              <a:rPr sz="1800" spc="-10" dirty="0">
                <a:latin typeface="Carlito"/>
                <a:cs typeface="Carlito"/>
              </a:rPr>
              <a:t>notes  </a:t>
            </a:r>
            <a:r>
              <a:rPr sz="1800" spc="-5" dirty="0">
                <a:latin typeface="Carlito"/>
                <a:cs typeface="Carlito"/>
              </a:rPr>
              <a:t>window</a:t>
            </a:r>
            <a:endParaRPr sz="1800">
              <a:latin typeface="Carlito"/>
              <a:cs typeface="Carlito"/>
            </a:endParaRPr>
          </a:p>
          <a:p>
            <a:pPr marL="299085" marR="77406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Share your presentation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spc="-15" dirty="0">
                <a:latin typeface="Carlito"/>
                <a:cs typeface="Carlito"/>
              </a:rPr>
              <a:t>collaborators</a:t>
            </a:r>
            <a:endParaRPr sz="1800">
              <a:latin typeface="Carlito"/>
              <a:cs typeface="Carlito"/>
            </a:endParaRPr>
          </a:p>
          <a:p>
            <a:pPr marL="299085" marR="77724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Configure </a:t>
            </a:r>
            <a:r>
              <a:rPr sz="1800" dirty="0">
                <a:latin typeface="Carlito"/>
                <a:cs typeface="Carlito"/>
              </a:rPr>
              <a:t>who </a:t>
            </a:r>
            <a:r>
              <a:rPr sz="1800" spc="-10" dirty="0">
                <a:latin typeface="Carlito"/>
                <a:cs typeface="Carlito"/>
              </a:rPr>
              <a:t>can </a:t>
            </a:r>
            <a:r>
              <a:rPr sz="1800" spc="-5" dirty="0">
                <a:latin typeface="Carlito"/>
                <a:cs typeface="Carlito"/>
              </a:rPr>
              <a:t>view </a:t>
            </a:r>
            <a:r>
              <a:rPr sz="1800" spc="-10" dirty="0">
                <a:latin typeface="Carlito"/>
                <a:cs typeface="Carlito"/>
              </a:rPr>
              <a:t>your  presentation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71359" y="562355"/>
            <a:ext cx="1885188" cy="568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18789"/>
            <a:ext cx="32200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</a:t>
            </a:r>
            <a:r>
              <a:rPr spc="-65" dirty="0"/>
              <a:t> </a:t>
            </a:r>
            <a:r>
              <a:rPr spc="-15" dirty="0"/>
              <a:t>Forms</a:t>
            </a:r>
          </a:p>
        </p:txBody>
      </p:sp>
      <p:sp>
        <p:nvSpPr>
          <p:cNvPr id="3" name="object 3"/>
          <p:cNvSpPr/>
          <p:nvPr/>
        </p:nvSpPr>
        <p:spPr>
          <a:xfrm>
            <a:off x="7010400" y="152400"/>
            <a:ext cx="1981200" cy="8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1435430"/>
            <a:ext cx="3709035" cy="38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spc="-5" dirty="0">
                <a:latin typeface="Carlito"/>
                <a:cs typeface="Carlito"/>
              </a:rPr>
              <a:t>simple </a:t>
            </a:r>
            <a:r>
              <a:rPr sz="1800" spc="-10" dirty="0">
                <a:latin typeface="Carlito"/>
                <a:cs typeface="Carlito"/>
              </a:rPr>
              <a:t>questionnaire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type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rlito"/>
                <a:cs typeface="Carlito"/>
              </a:rPr>
              <a:t>forms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Questions </a:t>
            </a:r>
            <a:r>
              <a:rPr sz="1800" dirty="0">
                <a:latin typeface="Carlito"/>
                <a:cs typeface="Carlito"/>
              </a:rPr>
              <a:t>types </a:t>
            </a:r>
            <a:r>
              <a:rPr sz="1800" spc="-5" dirty="0">
                <a:latin typeface="Carlito"/>
                <a:cs typeface="Carlito"/>
              </a:rPr>
              <a:t>such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as: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0" dirty="0">
                <a:latin typeface="Carlito"/>
                <a:cs typeface="Carlito"/>
              </a:rPr>
              <a:t>Text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Carlito"/>
                <a:cs typeface="Carlito"/>
              </a:rPr>
              <a:t>Multiple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choice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0" dirty="0">
                <a:latin typeface="Carlito"/>
                <a:cs typeface="Carlito"/>
              </a:rPr>
              <a:t>Dropdown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boxes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5" dirty="0">
                <a:latin typeface="Carlito"/>
                <a:cs typeface="Carlito"/>
              </a:rPr>
              <a:t>Grids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5" dirty="0">
                <a:latin typeface="Carlito"/>
                <a:cs typeface="Carlito"/>
              </a:rPr>
              <a:t>Checkboxes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Select </a:t>
            </a:r>
            <a:r>
              <a:rPr sz="1800" spc="-15" dirty="0">
                <a:latin typeface="Carlito"/>
                <a:cs typeface="Carlito"/>
              </a:rPr>
              <a:t>different </a:t>
            </a:r>
            <a:r>
              <a:rPr sz="1800" dirty="0">
                <a:latin typeface="Carlito"/>
                <a:cs typeface="Carlito"/>
              </a:rPr>
              <a:t>theme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backgrounds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Publish </a:t>
            </a:r>
            <a:r>
              <a:rPr sz="1800" spc="-10" dirty="0">
                <a:latin typeface="Carlito"/>
                <a:cs typeface="Carlito"/>
              </a:rPr>
              <a:t>your </a:t>
            </a:r>
            <a:r>
              <a:rPr sz="1800" spc="-15" dirty="0">
                <a:latin typeface="Carlito"/>
                <a:cs typeface="Carlito"/>
              </a:rPr>
              <a:t>form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online</a:t>
            </a:r>
            <a:endParaRPr sz="1800">
              <a:latin typeface="Carlito"/>
              <a:cs typeface="Carlito"/>
            </a:endParaRPr>
          </a:p>
          <a:p>
            <a:pPr marL="299085" marR="84836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Save </a:t>
            </a:r>
            <a:r>
              <a:rPr sz="1800" spc="-15" dirty="0">
                <a:latin typeface="Carlito"/>
                <a:cs typeface="Carlito"/>
              </a:rPr>
              <a:t>form </a:t>
            </a:r>
            <a:r>
              <a:rPr sz="1800" spc="-10" dirty="0">
                <a:latin typeface="Carlito"/>
                <a:cs typeface="Carlito"/>
              </a:rPr>
              <a:t>results to </a:t>
            </a:r>
            <a:r>
              <a:rPr sz="1800" dirty="0">
                <a:latin typeface="Carlito"/>
                <a:cs typeface="Carlito"/>
              </a:rPr>
              <a:t>Google  </a:t>
            </a:r>
            <a:r>
              <a:rPr sz="1800" spc="-5" dirty="0">
                <a:latin typeface="Carlito"/>
                <a:cs typeface="Carlito"/>
              </a:rPr>
              <a:t>Spreadsheets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Set </a:t>
            </a:r>
            <a:r>
              <a:rPr sz="1800" spc="-10" dirty="0">
                <a:latin typeface="Carlito"/>
                <a:cs typeface="Carlito"/>
              </a:rPr>
              <a:t>notification </a:t>
            </a:r>
            <a:r>
              <a:rPr sz="1800" spc="-5" dirty="0">
                <a:latin typeface="Carlito"/>
                <a:cs typeface="Carlito"/>
              </a:rPr>
              <a:t>rules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notify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of  changes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47844" y="1173480"/>
            <a:ext cx="4034154" cy="4457700"/>
            <a:chOff x="4847844" y="1173480"/>
            <a:chExt cx="4034154" cy="4457700"/>
          </a:xfrm>
        </p:grpSpPr>
        <p:sp>
          <p:nvSpPr>
            <p:cNvPr id="6" name="object 6"/>
            <p:cNvSpPr/>
            <p:nvPr/>
          </p:nvSpPr>
          <p:spPr>
            <a:xfrm>
              <a:off x="4856988" y="1182624"/>
              <a:ext cx="4015740" cy="4439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52416" y="1178052"/>
              <a:ext cx="4025265" cy="4448810"/>
            </a:xfrm>
            <a:custGeom>
              <a:avLst/>
              <a:gdLst/>
              <a:ahLst/>
              <a:cxnLst/>
              <a:rect l="l" t="t" r="r" b="b"/>
              <a:pathLst>
                <a:path w="4025265" h="4448810">
                  <a:moveTo>
                    <a:pt x="0" y="4448556"/>
                  </a:moveTo>
                  <a:lnTo>
                    <a:pt x="4024884" y="4448556"/>
                  </a:lnTo>
                  <a:lnTo>
                    <a:pt x="4024884" y="0"/>
                  </a:lnTo>
                  <a:lnTo>
                    <a:pt x="0" y="0"/>
                  </a:lnTo>
                  <a:lnTo>
                    <a:pt x="0" y="444855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104329"/>
            <a:ext cx="37204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</a:t>
            </a:r>
            <a:r>
              <a:rPr spc="-70" dirty="0"/>
              <a:t> </a:t>
            </a:r>
            <a:r>
              <a:rPr spc="-25" dirty="0"/>
              <a:t>Drawing</a:t>
            </a:r>
          </a:p>
        </p:txBody>
      </p:sp>
      <p:sp>
        <p:nvSpPr>
          <p:cNvPr id="3" name="object 3"/>
          <p:cNvSpPr/>
          <p:nvPr/>
        </p:nvSpPr>
        <p:spPr>
          <a:xfrm>
            <a:off x="6934200" y="452627"/>
            <a:ext cx="2008631" cy="78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739" y="1435430"/>
            <a:ext cx="676655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Picture </a:t>
            </a:r>
            <a:r>
              <a:rPr sz="1800" spc="-5" dirty="0">
                <a:latin typeface="Carlito"/>
                <a:cs typeface="Carlito"/>
              </a:rPr>
              <a:t>editing </a:t>
            </a:r>
            <a:r>
              <a:rPr sz="1800" spc="-10" dirty="0">
                <a:latin typeface="Carlito"/>
                <a:cs typeface="Carlito"/>
              </a:rPr>
              <a:t>tool </a:t>
            </a:r>
            <a:r>
              <a:rPr sz="1800" spc="-5" dirty="0">
                <a:latin typeface="Carlito"/>
                <a:cs typeface="Carlito"/>
              </a:rPr>
              <a:t>similar </a:t>
            </a:r>
            <a:r>
              <a:rPr sz="1800" spc="-10" dirty="0">
                <a:latin typeface="Carlito"/>
                <a:cs typeface="Carlito"/>
              </a:rPr>
              <a:t>to Microsoft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Publisher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5" dirty="0">
                <a:latin typeface="Carlito"/>
                <a:cs typeface="Carlito"/>
              </a:rPr>
              <a:t>Create different </a:t>
            </a:r>
            <a:r>
              <a:rPr sz="1800" spc="-5" dirty="0">
                <a:latin typeface="Carlito"/>
                <a:cs typeface="Carlito"/>
              </a:rPr>
              <a:t>kinds of </a:t>
            </a:r>
            <a:r>
              <a:rPr sz="1800" spc="-15" dirty="0">
                <a:latin typeface="Carlito"/>
                <a:cs typeface="Carlito"/>
              </a:rPr>
              <a:t>boxes, </a:t>
            </a:r>
            <a:r>
              <a:rPr sz="1800" spc="-10" dirty="0">
                <a:latin typeface="Carlito"/>
                <a:cs typeface="Carlito"/>
              </a:rPr>
              <a:t>arrows, </a:t>
            </a:r>
            <a:r>
              <a:rPr sz="1800" spc="-5" dirty="0">
                <a:latin typeface="Carlito"/>
                <a:cs typeface="Carlito"/>
              </a:rPr>
              <a:t>lines, scribbles,</a:t>
            </a:r>
            <a:r>
              <a:rPr sz="1800" spc="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etc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Change </a:t>
            </a:r>
            <a:r>
              <a:rPr sz="1800" spc="-15" dirty="0">
                <a:latin typeface="Carlito"/>
                <a:cs typeface="Carlito"/>
              </a:rPr>
              <a:t>font colors </a:t>
            </a:r>
            <a:r>
              <a:rPr sz="1800" spc="-5" dirty="0">
                <a:latin typeface="Carlito"/>
                <a:cs typeface="Carlito"/>
              </a:rPr>
              <a:t>or fill in shapes with </a:t>
            </a:r>
            <a:r>
              <a:rPr sz="1800" spc="-15" dirty="0">
                <a:latin typeface="Carlito"/>
                <a:cs typeface="Carlito"/>
              </a:rPr>
              <a:t>different</a:t>
            </a:r>
            <a:r>
              <a:rPr sz="1800" spc="10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colors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Insert </a:t>
            </a:r>
            <a:r>
              <a:rPr sz="1800" spc="-10" dirty="0">
                <a:latin typeface="Carlito"/>
                <a:cs typeface="Carlito"/>
              </a:rPr>
              <a:t>pictures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even </a:t>
            </a:r>
            <a:r>
              <a:rPr sz="1800" spc="-25" dirty="0">
                <a:latin typeface="Carlito"/>
                <a:cs typeface="Carlito"/>
              </a:rPr>
              <a:t>take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snapshot using </a:t>
            </a:r>
            <a:r>
              <a:rPr sz="1800" spc="-10" dirty="0">
                <a:latin typeface="Carlito"/>
                <a:cs typeface="Carlito"/>
              </a:rPr>
              <a:t>your computer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camera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Other fun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tools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5048" y="3040379"/>
            <a:ext cx="4855845" cy="3234055"/>
            <a:chOff x="765048" y="3040379"/>
            <a:chExt cx="4855845" cy="3234055"/>
          </a:xfrm>
        </p:grpSpPr>
        <p:sp>
          <p:nvSpPr>
            <p:cNvPr id="6" name="object 6"/>
            <p:cNvSpPr/>
            <p:nvPr/>
          </p:nvSpPr>
          <p:spPr>
            <a:xfrm>
              <a:off x="774192" y="3049523"/>
              <a:ext cx="4837176" cy="3215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620" y="3044951"/>
              <a:ext cx="4846320" cy="3225165"/>
            </a:xfrm>
            <a:custGeom>
              <a:avLst/>
              <a:gdLst/>
              <a:ahLst/>
              <a:cxnLst/>
              <a:rect l="l" t="t" r="r" b="b"/>
              <a:pathLst>
                <a:path w="4846320" h="3225165">
                  <a:moveTo>
                    <a:pt x="0" y="3224784"/>
                  </a:moveTo>
                  <a:lnTo>
                    <a:pt x="4846320" y="3224784"/>
                  </a:lnTo>
                  <a:lnTo>
                    <a:pt x="4846320" y="0"/>
                  </a:lnTo>
                  <a:lnTo>
                    <a:pt x="0" y="0"/>
                  </a:lnTo>
                  <a:lnTo>
                    <a:pt x="0" y="32247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7052" y="18789"/>
            <a:ext cx="28841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</a:t>
            </a:r>
            <a:r>
              <a:rPr spc="-60" dirty="0"/>
              <a:t> </a:t>
            </a:r>
            <a:r>
              <a:rPr spc="-20" dirty="0"/>
              <a:t>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37234"/>
            <a:ext cx="7058659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u="heavy" spc="-10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http</a:t>
            </a:r>
            <a:r>
              <a:rPr lang="en-US" sz="2800" u="heavy" spc="-10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s</a:t>
            </a:r>
            <a:r>
              <a:rPr sz="2800" u="heavy" spc="-10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://</a:t>
            </a:r>
            <a:r>
              <a:rPr sz="2800" u="heavy" spc="-10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sites.google.com</a:t>
            </a:r>
            <a:r>
              <a:rPr sz="2800" spc="-10" dirty="0">
                <a:solidFill>
                  <a:srgbClr val="410082"/>
                </a:solidFill>
                <a:latin typeface="Carlito"/>
                <a:cs typeface="Carlito"/>
                <a:hlinkClick r:id="rId2"/>
              </a:rPr>
              <a:t> </a:t>
            </a:r>
            <a:r>
              <a:rPr sz="2800" dirty="0">
                <a:latin typeface="Carlito"/>
                <a:cs typeface="Carlito"/>
              </a:rPr>
              <a:t>– </a:t>
            </a:r>
            <a:r>
              <a:rPr sz="2800" spc="-5" dirty="0">
                <a:latin typeface="Carlito"/>
                <a:cs typeface="Carlito"/>
              </a:rPr>
              <a:t>login with </a:t>
            </a:r>
            <a:r>
              <a:rPr sz="2800" dirty="0">
                <a:latin typeface="Carlito"/>
                <a:cs typeface="Carlito"/>
              </a:rPr>
              <a:t>email </a:t>
            </a:r>
            <a:r>
              <a:rPr sz="2800" spc="-5" dirty="0">
                <a:latin typeface="Carlito"/>
                <a:cs typeface="Carlito"/>
              </a:rPr>
              <a:t>address/Net-ID </a:t>
            </a:r>
            <a:r>
              <a:rPr sz="2800" dirty="0">
                <a:latin typeface="Carlito"/>
                <a:cs typeface="Carlito"/>
              </a:rPr>
              <a:t>and</a:t>
            </a:r>
            <a:r>
              <a:rPr sz="2800" spc="1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password.</a:t>
            </a:r>
            <a:endParaRPr sz="2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latin typeface="Carlito"/>
                <a:cs typeface="Carlito"/>
              </a:rPr>
              <a:t>Easily </a:t>
            </a:r>
            <a:r>
              <a:rPr sz="2800" spc="-15" dirty="0">
                <a:latin typeface="Carlito"/>
                <a:cs typeface="Carlito"/>
              </a:rPr>
              <a:t>create </a:t>
            </a:r>
            <a:r>
              <a:rPr sz="2800" spc="-10" dirty="0">
                <a:latin typeface="Carlito"/>
                <a:cs typeface="Carlito"/>
              </a:rPr>
              <a:t>websites to share </a:t>
            </a:r>
            <a:r>
              <a:rPr sz="2800" spc="-5" dirty="0">
                <a:latin typeface="Carlito"/>
                <a:cs typeface="Carlito"/>
              </a:rPr>
              <a:t>with</a:t>
            </a:r>
            <a:r>
              <a:rPr sz="2800" spc="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others</a:t>
            </a:r>
            <a:endParaRPr sz="2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5" dirty="0">
                <a:latin typeface="Carlito"/>
                <a:cs typeface="Carlito"/>
              </a:rPr>
              <a:t>Create </a:t>
            </a:r>
            <a:r>
              <a:rPr sz="2800" spc="-5" dirty="0">
                <a:latin typeface="Carlito"/>
                <a:cs typeface="Carlito"/>
              </a:rPr>
              <a:t>announcement</a:t>
            </a:r>
            <a:r>
              <a:rPr sz="2800" spc="3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boards</a:t>
            </a:r>
            <a:endParaRPr sz="2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20" dirty="0">
                <a:latin typeface="Carlito"/>
                <a:cs typeface="Carlito"/>
              </a:rPr>
              <a:t>Post </a:t>
            </a:r>
            <a:r>
              <a:rPr sz="2800" spc="-5" dirty="0">
                <a:latin typeface="Carlito"/>
                <a:cs typeface="Carlito"/>
              </a:rPr>
              <a:t>documents </a:t>
            </a:r>
            <a:r>
              <a:rPr sz="2800" dirty="0">
                <a:latin typeface="Carlito"/>
                <a:cs typeface="Carlito"/>
              </a:rPr>
              <a:t>and </a:t>
            </a:r>
            <a:r>
              <a:rPr sz="2800" spc="-5" dirty="0">
                <a:latin typeface="Carlito"/>
                <a:cs typeface="Carlito"/>
              </a:rPr>
              <a:t>link </a:t>
            </a:r>
            <a:r>
              <a:rPr sz="2800" spc="-1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other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websites</a:t>
            </a:r>
            <a:endParaRPr sz="2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Carlito"/>
                <a:cs typeface="Carlito"/>
              </a:rPr>
              <a:t>Embed </a:t>
            </a:r>
            <a:r>
              <a:rPr sz="2800" spc="-40" dirty="0">
                <a:latin typeface="Carlito"/>
                <a:cs typeface="Carlito"/>
              </a:rPr>
              <a:t>YouTube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videos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Carlito"/>
                <a:cs typeface="Carlito"/>
              </a:rPr>
              <a:t>Embed Google docs, </a:t>
            </a:r>
            <a:r>
              <a:rPr sz="2800" spc="-10" dirty="0">
                <a:latin typeface="Carlito"/>
                <a:cs typeface="Carlito"/>
              </a:rPr>
              <a:t>forms,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15" dirty="0" err="1" smtClean="0">
                <a:latin typeface="Carlito"/>
                <a:cs typeface="Carlito"/>
              </a:rPr>
              <a:t>etc</a:t>
            </a:r>
            <a:endParaRPr lang="en-US" sz="2800" spc="-15" dirty="0" smtClean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2800" spc="-15" dirty="0" smtClean="0">
                <a:latin typeface="Carlito"/>
                <a:cs typeface="Carlito"/>
              </a:rPr>
              <a:t>Click on </a:t>
            </a:r>
            <a:r>
              <a:rPr lang="en-US" sz="2800" b="1" spc="-15" dirty="0" smtClean="0">
                <a:latin typeface="Carlito"/>
                <a:cs typeface="Carlito"/>
              </a:rPr>
              <a:t>publish</a:t>
            </a:r>
            <a:r>
              <a:rPr lang="en-US" sz="2800" spc="-15" dirty="0" smtClean="0">
                <a:latin typeface="Carlito"/>
                <a:cs typeface="Carlito"/>
              </a:rPr>
              <a:t> when done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 sz="2800" spc="-15" dirty="0" smtClean="0">
                <a:latin typeface="Carlito"/>
                <a:cs typeface="Carlito"/>
              </a:rPr>
              <a:t>Give it a name when prompted. This will be your site link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86399" y="6172200"/>
              <a:ext cx="3581400" cy="533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98975" y="1576527"/>
            <a:ext cx="3848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3300"/>
                </a:solidFill>
              </a:rPr>
              <a:t>H</a:t>
            </a:r>
            <a:r>
              <a:rPr sz="3200" dirty="0">
                <a:solidFill>
                  <a:srgbClr val="003300"/>
                </a:solidFill>
              </a:rPr>
              <a:t>ELPFUL</a:t>
            </a:r>
            <a:r>
              <a:rPr sz="3200" spc="100" dirty="0">
                <a:solidFill>
                  <a:srgbClr val="003300"/>
                </a:solidFill>
              </a:rPr>
              <a:t> </a:t>
            </a:r>
            <a:r>
              <a:rPr sz="4000" spc="-15" dirty="0">
                <a:solidFill>
                  <a:srgbClr val="003300"/>
                </a:solidFill>
              </a:rPr>
              <a:t>R</a:t>
            </a:r>
            <a:r>
              <a:rPr sz="3200" spc="-15" dirty="0">
                <a:solidFill>
                  <a:srgbClr val="003300"/>
                </a:solidFill>
              </a:rPr>
              <a:t>ESOURCES</a:t>
            </a:r>
            <a:r>
              <a:rPr sz="4000" spc="-15" dirty="0">
                <a:solidFill>
                  <a:srgbClr val="003300"/>
                </a:solidFill>
              </a:rPr>
              <a:t>:</a:t>
            </a:r>
            <a:endParaRPr sz="4000"/>
          </a:p>
        </p:txBody>
      </p:sp>
      <p:sp>
        <p:nvSpPr>
          <p:cNvPr id="11" name="object 11"/>
          <p:cNvSpPr txBox="1"/>
          <p:nvPr/>
        </p:nvSpPr>
        <p:spPr>
          <a:xfrm>
            <a:off x="993444" y="3447669"/>
            <a:ext cx="65214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Google Apps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10" dirty="0">
                <a:latin typeface="Carlito"/>
                <a:cs typeface="Carlito"/>
              </a:rPr>
              <a:t>Education </a:t>
            </a:r>
            <a:r>
              <a:rPr sz="1800" spc="-5" dirty="0">
                <a:latin typeface="Carlito"/>
                <a:cs typeface="Carlito"/>
              </a:rPr>
              <a:t>Help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Pages: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u="heavy" spc="-10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6"/>
              </a:rPr>
              <a:t>http://www.google.com/enterprise/apps/education/products.html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u="heavy" spc="-5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7"/>
              </a:rPr>
              <a:t>http://learn.googleapps.com/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u="heavy" spc="-10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8"/>
              </a:rPr>
              <a:t>https://support.google.com/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Lynda.com:</a:t>
            </a:r>
            <a:r>
              <a:rPr sz="1800" spc="5" dirty="0">
                <a:solidFill>
                  <a:srgbClr val="410082"/>
                </a:solidFill>
                <a:latin typeface="Carlito"/>
                <a:cs typeface="Carlito"/>
              </a:rPr>
              <a:t> </a:t>
            </a:r>
            <a:r>
              <a:rPr sz="1800" u="heavy" spc="-15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9"/>
              </a:rPr>
              <a:t>http://go.uww.edu/lynda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75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ICIT </a:t>
            </a:r>
            <a:r>
              <a:rPr sz="1800" spc="-25" dirty="0">
                <a:latin typeface="Carlito"/>
                <a:cs typeface="Carlito"/>
              </a:rPr>
              <a:t>Training </a:t>
            </a:r>
            <a:r>
              <a:rPr sz="1800" spc="-15" dirty="0">
                <a:latin typeface="Carlito"/>
                <a:cs typeface="Carlito"/>
              </a:rPr>
              <a:t>Website:</a:t>
            </a:r>
            <a:r>
              <a:rPr sz="1800" spc="90" dirty="0">
                <a:solidFill>
                  <a:srgbClr val="410082"/>
                </a:solidFill>
                <a:latin typeface="Carlito"/>
                <a:cs typeface="Carlito"/>
              </a:rPr>
              <a:t> </a:t>
            </a:r>
            <a:r>
              <a:rPr sz="1800" u="heavy" spc="-15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10"/>
              </a:rPr>
              <a:t>http://www.uww.edu/icit/services/google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86399" y="6172200"/>
              <a:ext cx="3581400" cy="533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96" y="0"/>
              <a:ext cx="9099803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3999" cy="2819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94098" y="1358011"/>
            <a:ext cx="2292096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3300"/>
                </a:solidFill>
              </a:rPr>
              <a:t>T</a:t>
            </a:r>
            <a:r>
              <a:rPr sz="3200" dirty="0">
                <a:solidFill>
                  <a:srgbClr val="003300"/>
                </a:solidFill>
              </a:rPr>
              <a:t>HAN</a:t>
            </a:r>
            <a:r>
              <a:rPr sz="3200" spc="-30" dirty="0">
                <a:solidFill>
                  <a:srgbClr val="003300"/>
                </a:solidFill>
              </a:rPr>
              <a:t>K</a:t>
            </a:r>
            <a:r>
              <a:rPr sz="3200" spc="-5" dirty="0">
                <a:solidFill>
                  <a:srgbClr val="003300"/>
                </a:solidFill>
              </a:rPr>
              <a:t>S</a:t>
            </a:r>
            <a:r>
              <a:rPr sz="4000" spc="-5" dirty="0">
                <a:solidFill>
                  <a:srgbClr val="003300"/>
                </a:solidFill>
              </a:rPr>
              <a:t>!</a:t>
            </a:r>
            <a:endParaRPr sz="4000" dirty="0"/>
          </a:p>
        </p:txBody>
      </p:sp>
      <p:sp>
        <p:nvSpPr>
          <p:cNvPr id="11" name="object 11"/>
          <p:cNvSpPr txBox="1"/>
          <p:nvPr/>
        </p:nvSpPr>
        <p:spPr>
          <a:xfrm>
            <a:off x="535940" y="3278273"/>
            <a:ext cx="4559300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latin typeface="Carlito"/>
                <a:cs typeface="Carlito"/>
              </a:rPr>
              <a:t>Any </a:t>
            </a:r>
            <a:r>
              <a:rPr sz="2800" spc="-10" dirty="0">
                <a:latin typeface="Carlito"/>
                <a:cs typeface="Carlito"/>
              </a:rPr>
              <a:t>questions </a:t>
            </a:r>
            <a:r>
              <a:rPr sz="2800" spc="-5" dirty="0">
                <a:latin typeface="Carlito"/>
                <a:cs typeface="Carlito"/>
              </a:rPr>
              <a:t>or</a:t>
            </a:r>
            <a:r>
              <a:rPr sz="2800" spc="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comments?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rlito"/>
                <a:cs typeface="Carlito"/>
              </a:rPr>
              <a:t>Thank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5" dirty="0">
                <a:latin typeface="Carlito"/>
                <a:cs typeface="Carlito"/>
              </a:rPr>
              <a:t>your</a:t>
            </a:r>
            <a:r>
              <a:rPr sz="2800" spc="6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time!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38" y="456387"/>
            <a:ext cx="7846061" cy="1354217"/>
          </a:xfrm>
        </p:spPr>
        <p:txBody>
          <a:bodyPr/>
          <a:lstStyle/>
          <a:p>
            <a:r>
              <a:rPr lang="en-US" dirty="0" smtClean="0"/>
              <a:t>WRAPPING UP CMP103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7265009" cy="4431983"/>
          </a:xfrm>
        </p:spPr>
        <p:txBody>
          <a:bodyPr/>
          <a:lstStyle/>
          <a:p>
            <a:r>
              <a:rPr lang="en-US" dirty="0" smtClean="0"/>
              <a:t>MCQ QUESTIONS, 20 MINUTES</a:t>
            </a:r>
          </a:p>
          <a:p>
            <a:r>
              <a:rPr lang="en-US" dirty="0" smtClean="0"/>
              <a:t>MATRIC NUMBER AND ELIGIBILITY CARD TO LOG IN</a:t>
            </a:r>
          </a:p>
          <a:p>
            <a:endParaRPr lang="en-US" dirty="0" smtClean="0"/>
          </a:p>
          <a:p>
            <a:r>
              <a:rPr lang="en-US" dirty="0" smtClean="0"/>
              <a:t>EXAM FOCUS:</a:t>
            </a:r>
          </a:p>
          <a:p>
            <a:r>
              <a:rPr lang="en-US" dirty="0" smtClean="0"/>
              <a:t>COMPUTER APPRECIATION</a:t>
            </a:r>
          </a:p>
          <a:p>
            <a:r>
              <a:rPr lang="en-US" dirty="0" smtClean="0"/>
              <a:t>SOFTWARE</a:t>
            </a:r>
          </a:p>
          <a:p>
            <a:r>
              <a:rPr lang="en-US" dirty="0" smtClean="0"/>
              <a:t>HARDWARE</a:t>
            </a:r>
          </a:p>
          <a:p>
            <a:r>
              <a:rPr lang="en-US" dirty="0" smtClean="0"/>
              <a:t>ACRONYMS</a:t>
            </a:r>
          </a:p>
          <a:p>
            <a:r>
              <a:rPr lang="en-US" dirty="0" smtClean="0"/>
              <a:t>INTRODUCTION TO NETWORKS</a:t>
            </a:r>
          </a:p>
          <a:p>
            <a:r>
              <a:rPr lang="en-US" dirty="0" smtClean="0"/>
              <a:t>AI</a:t>
            </a:r>
          </a:p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PHISHING</a:t>
            </a:r>
          </a:p>
          <a:p>
            <a:r>
              <a:rPr lang="en-US" dirty="0" smtClean="0"/>
              <a:t>CYBER-SECURITY</a:t>
            </a:r>
          </a:p>
          <a:p>
            <a:r>
              <a:rPr lang="en-US" dirty="0" smtClean="0"/>
              <a:t>USE OF MS OFFICE</a:t>
            </a:r>
          </a:p>
          <a:p>
            <a:r>
              <a:rPr lang="en-US" dirty="0" smtClean="0"/>
              <a:t>USE OF GOOGLE APPS</a:t>
            </a:r>
          </a:p>
          <a:p>
            <a:r>
              <a:rPr lang="en-US" dirty="0" smtClean="0"/>
              <a:t>VIRUS AND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4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38" y="456387"/>
            <a:ext cx="7312661" cy="1354217"/>
          </a:xfrm>
        </p:spPr>
        <p:txBody>
          <a:bodyPr/>
          <a:lstStyle/>
          <a:p>
            <a:r>
              <a:rPr lang="en-US" dirty="0" smtClean="0"/>
              <a:t>WILL IT BE DIFFICULT?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495" y="1435430"/>
            <a:ext cx="7265009" cy="3447098"/>
          </a:xfrm>
        </p:spPr>
        <p:txBody>
          <a:bodyPr/>
          <a:lstStyle/>
          <a:p>
            <a:r>
              <a:rPr lang="en-US" sz="2800" dirty="0" smtClean="0"/>
              <a:t>NO!</a:t>
            </a:r>
          </a:p>
          <a:p>
            <a:endParaRPr lang="en-US" sz="2800" dirty="0"/>
          </a:p>
          <a:p>
            <a:r>
              <a:rPr lang="en-US" sz="2800" dirty="0" smtClean="0"/>
              <a:t>JUST ENSURE YOU READ AND UNDERSTAND THE MODULES.</a:t>
            </a:r>
          </a:p>
          <a:p>
            <a:endParaRPr lang="en-US" sz="2800" dirty="0"/>
          </a:p>
          <a:p>
            <a:r>
              <a:rPr lang="en-US" sz="2800" dirty="0" smtClean="0"/>
              <a:t>SUBMIT YOUR EXAMS AND SIGN OUT</a:t>
            </a:r>
          </a:p>
          <a:p>
            <a:endParaRPr lang="en-US" sz="2800" dirty="0"/>
          </a:p>
          <a:p>
            <a:r>
              <a:rPr lang="en-US" sz="2800" dirty="0" smtClean="0"/>
              <a:t>THE EXAM WILL BE ON THE BHU LMS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935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38" y="456387"/>
            <a:ext cx="7846061" cy="697230"/>
          </a:xfrm>
        </p:spPr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495" y="1435430"/>
            <a:ext cx="7265009" cy="1661993"/>
          </a:xfrm>
        </p:spPr>
        <p:txBody>
          <a:bodyPr/>
          <a:lstStyle/>
          <a:p>
            <a:r>
              <a:rPr lang="en-US" sz="3600" dirty="0" smtClean="0"/>
              <a:t>20 MARKS – PRESENTATION</a:t>
            </a:r>
          </a:p>
          <a:p>
            <a:r>
              <a:rPr lang="en-US" sz="3600" dirty="0" smtClean="0"/>
              <a:t>10 MARKS – PRACTICALS</a:t>
            </a:r>
          </a:p>
          <a:p>
            <a:r>
              <a:rPr lang="en-US" sz="3600" dirty="0" smtClean="0"/>
              <a:t>10 MARKS – GOOGLE APPS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467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39" y="456387"/>
            <a:ext cx="5344160" cy="677108"/>
          </a:xfrm>
        </p:spPr>
        <p:txBody>
          <a:bodyPr/>
          <a:lstStyle/>
          <a:p>
            <a:r>
              <a:rPr lang="en-US" dirty="0" smtClean="0"/>
              <a:t>FINAL C.A </a:t>
            </a:r>
            <a:r>
              <a:rPr lang="en-US" sz="3600" dirty="0" smtClean="0">
                <a:solidFill>
                  <a:srgbClr val="FF0000"/>
                </a:solidFill>
              </a:rPr>
              <a:t>(10 marks)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495" y="1435430"/>
            <a:ext cx="7265009" cy="517064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dirty="0" smtClean="0"/>
              <a:t>Using Google Sites, create a simple page site to sell a product. Save the page to flash drive.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Using Google Form create a simple form that will ask the following questions: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Name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Matric </a:t>
            </a:r>
            <a:r>
              <a:rPr lang="en-US" sz="2800" b="1" dirty="0" err="1" smtClean="0">
                <a:solidFill>
                  <a:srgbClr val="FF0000"/>
                </a:solidFill>
              </a:rPr>
              <a:t>Num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Department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Your state of Origin</a:t>
            </a:r>
          </a:p>
          <a:p>
            <a:r>
              <a:rPr lang="en-US" sz="2800" b="1" dirty="0" smtClean="0"/>
              <a:t>When done with the form, fill it yourself and save the page to your flash drive. </a:t>
            </a:r>
            <a:r>
              <a:rPr lang="en-US" sz="2800" b="1" smtClean="0"/>
              <a:t>Send </a:t>
            </a:r>
            <a:r>
              <a:rPr lang="en-US" sz="2800" b="1" dirty="0" smtClean="0"/>
              <a:t>to ICT for PRINTING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2016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152400"/>
            <a:ext cx="5299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 Apps</a:t>
            </a:r>
            <a:r>
              <a:rPr spc="-6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310390"/>
            <a:ext cx="3957954" cy="37026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rlito"/>
                <a:cs typeface="Carlito"/>
              </a:rPr>
              <a:t>Google</a:t>
            </a:r>
            <a:r>
              <a:rPr sz="3200" spc="-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Drive</a:t>
            </a:r>
            <a:endParaRPr sz="32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59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latin typeface="Carlito"/>
                <a:cs typeface="Carlito"/>
              </a:rPr>
              <a:t>File </a:t>
            </a:r>
            <a:r>
              <a:rPr sz="2200" spc="-20" dirty="0">
                <a:latin typeface="Carlito"/>
                <a:cs typeface="Carlito"/>
              </a:rPr>
              <a:t>storage </a:t>
            </a:r>
            <a:r>
              <a:rPr sz="2200" spc="-5" dirty="0">
                <a:latin typeface="Carlito"/>
                <a:cs typeface="Carlito"/>
              </a:rPr>
              <a:t>(30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GB)</a:t>
            </a:r>
            <a:endParaRPr sz="22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Carlito"/>
                <a:cs typeface="Carlito"/>
              </a:rPr>
              <a:t>Google </a:t>
            </a:r>
            <a:r>
              <a:rPr sz="1800" spc="-5" dirty="0">
                <a:latin typeface="Carlito"/>
                <a:cs typeface="Carlito"/>
              </a:rPr>
              <a:t>Docs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(Word)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Carlito"/>
                <a:cs typeface="Carlito"/>
              </a:rPr>
              <a:t>Spreadsheets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(Excel)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Carlito"/>
                <a:cs typeface="Carlito"/>
              </a:rPr>
              <a:t>Forms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Carlito"/>
                <a:cs typeface="Carlito"/>
              </a:rPr>
              <a:t>Presentations</a:t>
            </a:r>
            <a:r>
              <a:rPr sz="1800" spc="-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(PowerPoint)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Carlito"/>
                <a:cs typeface="Carlito"/>
              </a:rPr>
              <a:t>Drawings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(Publisher)</a:t>
            </a:r>
            <a:endParaRPr sz="18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rlito"/>
                <a:cs typeface="Carlito"/>
              </a:rPr>
              <a:t>Google</a:t>
            </a:r>
            <a:r>
              <a:rPr sz="3200" spc="-2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Sites</a:t>
            </a:r>
            <a:endParaRPr sz="32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Creating </a:t>
            </a:r>
            <a:r>
              <a:rPr sz="2400" spc="-5" dirty="0">
                <a:latin typeface="Carlito"/>
                <a:cs typeface="Carlito"/>
              </a:rPr>
              <a:t>online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webpages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last slide…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9495" y="1435430"/>
            <a:ext cx="7265009" cy="4739759"/>
          </a:xfrm>
        </p:spPr>
        <p:txBody>
          <a:bodyPr/>
          <a:lstStyle/>
          <a:p>
            <a:r>
              <a:rPr lang="en-US" sz="2800" b="1" dirty="0" smtClean="0"/>
              <a:t>ITE PROFESSIONAL CERTIFICATION</a:t>
            </a:r>
          </a:p>
          <a:p>
            <a:endParaRPr lang="en-US" sz="2800" dirty="0"/>
          </a:p>
          <a:p>
            <a:r>
              <a:rPr lang="en-US" sz="2800" dirty="0" smtClean="0"/>
              <a:t>TO HOLD 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SEMESTER UPON RESUMPTION</a:t>
            </a:r>
          </a:p>
          <a:p>
            <a:r>
              <a:rPr lang="en-US" sz="2800" dirty="0" smtClean="0"/>
              <a:t>WILL BE YOUR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INTERNATIONAL PROFESSIONAL CERTIFICATION.</a:t>
            </a:r>
          </a:p>
          <a:p>
            <a:r>
              <a:rPr lang="en-US" sz="2800" dirty="0" smtClean="0"/>
              <a:t>EXAM WILL BE ONLINE.</a:t>
            </a:r>
          </a:p>
          <a:p>
            <a:r>
              <a:rPr lang="en-US" sz="2800" dirty="0" smtClean="0"/>
              <a:t>FACILITATED BY CISCO.</a:t>
            </a:r>
          </a:p>
          <a:p>
            <a:r>
              <a:rPr lang="en-US" sz="2800" dirty="0" smtClean="0"/>
              <a:t>REGISTRATION FEE IS N10,000</a:t>
            </a:r>
          </a:p>
          <a:p>
            <a:endParaRPr lang="en-US" sz="2800" dirty="0"/>
          </a:p>
          <a:p>
            <a:r>
              <a:rPr lang="en-US" sz="2800" b="1" dirty="0" smtClean="0"/>
              <a:t>GOOD-LUCK IN YOUR EXAMS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11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265176"/>
            <a:ext cx="53441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What </a:t>
            </a:r>
            <a:r>
              <a:rPr spc="-25" dirty="0"/>
              <a:t>Are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090" y="1752600"/>
            <a:ext cx="5120005" cy="45070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6510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arlito"/>
                <a:cs typeface="Carlito"/>
              </a:rPr>
              <a:t>Files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20" dirty="0">
                <a:latin typeface="Carlito"/>
                <a:cs typeface="Carlito"/>
              </a:rPr>
              <a:t>always </a:t>
            </a:r>
            <a:r>
              <a:rPr sz="2800" spc="-10" dirty="0">
                <a:latin typeface="Carlito"/>
                <a:cs typeface="Carlito"/>
              </a:rPr>
              <a:t>in </a:t>
            </a:r>
            <a:r>
              <a:rPr sz="2800" spc="-15" dirty="0">
                <a:latin typeface="Carlito"/>
                <a:cs typeface="Carlito"/>
              </a:rPr>
              <a:t>sync </a:t>
            </a:r>
            <a:r>
              <a:rPr sz="2800" spc="-5" dirty="0">
                <a:latin typeface="Carlito"/>
                <a:cs typeface="Carlito"/>
              </a:rPr>
              <a:t>with  </a:t>
            </a:r>
            <a:r>
              <a:rPr sz="2800" dirty="0">
                <a:latin typeface="Carlito"/>
                <a:cs typeface="Carlito"/>
              </a:rPr>
              <a:t>all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devices.</a:t>
            </a:r>
            <a:endParaRPr sz="28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rlito"/>
                <a:cs typeface="Carlito"/>
              </a:rPr>
              <a:t>View revision</a:t>
            </a:r>
            <a:r>
              <a:rPr sz="2800" spc="-2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history</a:t>
            </a:r>
            <a:endParaRPr sz="28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Carlito"/>
                <a:cs typeface="Carlito"/>
              </a:rPr>
              <a:t>Download </a:t>
            </a:r>
            <a:r>
              <a:rPr sz="2800" spc="-5" dirty="0">
                <a:latin typeface="Carlito"/>
                <a:cs typeface="Carlito"/>
              </a:rPr>
              <a:t>Options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(.doc,.xls)</a:t>
            </a:r>
            <a:endParaRPr sz="28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rlito"/>
                <a:cs typeface="Carlito"/>
              </a:rPr>
              <a:t>Comments</a:t>
            </a:r>
            <a:r>
              <a:rPr sz="280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(threaded)</a:t>
            </a:r>
            <a:endParaRPr sz="28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rlito"/>
                <a:cs typeface="Carlito"/>
              </a:rPr>
              <a:t>Notifications </a:t>
            </a:r>
            <a:r>
              <a:rPr sz="2800" dirty="0">
                <a:latin typeface="Carlito"/>
                <a:cs typeface="Carlito"/>
              </a:rPr>
              <a:t>of </a:t>
            </a:r>
            <a:r>
              <a:rPr sz="2800" spc="-5" dirty="0">
                <a:latin typeface="Carlito"/>
                <a:cs typeface="Carlito"/>
              </a:rPr>
              <a:t>changes</a:t>
            </a:r>
            <a:endParaRPr sz="28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rlito"/>
                <a:cs typeface="Carlito"/>
              </a:rPr>
              <a:t>Auto-save</a:t>
            </a:r>
            <a:endParaRPr sz="2800" dirty="0">
              <a:latin typeface="Carlito"/>
              <a:cs typeface="Carlito"/>
            </a:endParaRPr>
          </a:p>
          <a:p>
            <a:pPr marL="355600" marR="475615" indent="-34353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rlito"/>
                <a:cs typeface="Carlito"/>
              </a:rPr>
              <a:t>Collaborate </a:t>
            </a:r>
            <a:r>
              <a:rPr sz="2800" dirty="0">
                <a:latin typeface="Carlito"/>
                <a:cs typeface="Carlito"/>
              </a:rPr>
              <a:t>with </a:t>
            </a:r>
            <a:r>
              <a:rPr sz="2800" spc="-15" dirty="0">
                <a:latin typeface="Carlito"/>
                <a:cs typeface="Carlito"/>
              </a:rPr>
              <a:t>others </a:t>
            </a:r>
            <a:r>
              <a:rPr sz="2800" dirty="0">
                <a:latin typeface="Carlito"/>
                <a:cs typeface="Carlito"/>
              </a:rPr>
              <a:t>in  </a:t>
            </a:r>
            <a:r>
              <a:rPr sz="2800" spc="-5" dirty="0">
                <a:latin typeface="Carlito"/>
                <a:cs typeface="Carlito"/>
              </a:rPr>
              <a:t>real-time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45935" y="260604"/>
            <a:ext cx="2778760" cy="5831205"/>
            <a:chOff x="6345935" y="260604"/>
            <a:chExt cx="2778760" cy="5831205"/>
          </a:xfrm>
        </p:grpSpPr>
        <p:sp>
          <p:nvSpPr>
            <p:cNvPr id="5" name="object 5"/>
            <p:cNvSpPr/>
            <p:nvPr/>
          </p:nvSpPr>
          <p:spPr>
            <a:xfrm>
              <a:off x="6437375" y="4805171"/>
              <a:ext cx="2485644" cy="12862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39483" y="269747"/>
              <a:ext cx="2391155" cy="2781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34911" y="265176"/>
              <a:ext cx="2400300" cy="2790825"/>
            </a:xfrm>
            <a:custGeom>
              <a:avLst/>
              <a:gdLst/>
              <a:ahLst/>
              <a:cxnLst/>
              <a:rect l="l" t="t" r="r" b="b"/>
              <a:pathLst>
                <a:path w="2400300" h="2790825">
                  <a:moveTo>
                    <a:pt x="0" y="2790444"/>
                  </a:moveTo>
                  <a:lnTo>
                    <a:pt x="2400300" y="2790444"/>
                  </a:lnTo>
                  <a:lnTo>
                    <a:pt x="2400300" y="0"/>
                  </a:lnTo>
                  <a:lnTo>
                    <a:pt x="0" y="0"/>
                  </a:lnTo>
                  <a:lnTo>
                    <a:pt x="0" y="279044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45935" y="2465831"/>
              <a:ext cx="2778252" cy="2462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47103" y="2666999"/>
              <a:ext cx="2375916" cy="20604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42531" y="2662427"/>
              <a:ext cx="2385060" cy="2070100"/>
            </a:xfrm>
            <a:custGeom>
              <a:avLst/>
              <a:gdLst/>
              <a:ahLst/>
              <a:cxnLst/>
              <a:rect l="l" t="t" r="r" b="b"/>
              <a:pathLst>
                <a:path w="2385059" h="2070100">
                  <a:moveTo>
                    <a:pt x="0" y="2069592"/>
                  </a:moveTo>
                  <a:lnTo>
                    <a:pt x="2385060" y="2069592"/>
                  </a:lnTo>
                  <a:lnTo>
                    <a:pt x="2385060" y="0"/>
                  </a:lnTo>
                  <a:lnTo>
                    <a:pt x="0" y="0"/>
                  </a:lnTo>
                  <a:lnTo>
                    <a:pt x="0" y="206959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31" y="152400"/>
            <a:ext cx="64928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 </a:t>
            </a:r>
            <a:r>
              <a:rPr spc="-30" dirty="0"/>
              <a:t>to </a:t>
            </a:r>
            <a:r>
              <a:rPr dirty="0"/>
              <a:t>Access </a:t>
            </a:r>
            <a:r>
              <a:rPr spc="-5" dirty="0"/>
              <a:t>Google</a:t>
            </a:r>
            <a:r>
              <a:rPr spc="-55" dirty="0"/>
              <a:t> </a:t>
            </a:r>
            <a:r>
              <a:rPr spc="-10" dirty="0"/>
              <a:t>Drive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381709"/>
            <a:ext cx="652081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u="heavy" spc="-15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http</a:t>
            </a:r>
            <a:r>
              <a:rPr lang="en-US" sz="2800" u="heavy" spc="-15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s</a:t>
            </a:r>
            <a:r>
              <a:rPr sz="2800" u="heavy" spc="-15" dirty="0" smtClean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://</a:t>
            </a:r>
            <a:r>
              <a:rPr sz="2800" u="heavy" spc="-15" dirty="0">
                <a:solidFill>
                  <a:srgbClr val="410082"/>
                </a:solidFill>
                <a:uFill>
                  <a:solidFill>
                    <a:srgbClr val="410082"/>
                  </a:solidFill>
                </a:uFill>
                <a:latin typeface="Carlito"/>
                <a:cs typeface="Carlito"/>
                <a:hlinkClick r:id="rId2"/>
              </a:rPr>
              <a:t>drive.google.com</a:t>
            </a:r>
            <a:endParaRPr sz="2800" dirty="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800" spc="-10" dirty="0">
                <a:latin typeface="Carlito"/>
                <a:cs typeface="Carlito"/>
              </a:rPr>
              <a:t>Login using </a:t>
            </a:r>
            <a:r>
              <a:rPr sz="2800" spc="-20" dirty="0">
                <a:latin typeface="Carlito"/>
                <a:cs typeface="Carlito"/>
              </a:rPr>
              <a:t>your </a:t>
            </a:r>
            <a:r>
              <a:rPr sz="2800" b="1" spc="-5" dirty="0">
                <a:latin typeface="Carlito"/>
                <a:cs typeface="Carlito"/>
              </a:rPr>
              <a:t>Email </a:t>
            </a:r>
            <a:r>
              <a:rPr sz="2800" b="1" spc="-10" dirty="0">
                <a:latin typeface="Carlito"/>
                <a:cs typeface="Carlito"/>
              </a:rPr>
              <a:t>address/Net-ID</a:t>
            </a:r>
            <a:r>
              <a:rPr sz="2800" b="1" spc="15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and</a:t>
            </a:r>
            <a:endParaRPr sz="2800" dirty="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</a:pPr>
            <a:r>
              <a:rPr sz="2800" b="1" spc="-15" dirty="0">
                <a:latin typeface="Carlito"/>
                <a:cs typeface="Carlito"/>
              </a:rPr>
              <a:t>password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2855" y="3115055"/>
            <a:ext cx="3904615" cy="2162810"/>
            <a:chOff x="752855" y="3115055"/>
            <a:chExt cx="3904615" cy="2162810"/>
          </a:xfrm>
        </p:grpSpPr>
        <p:sp>
          <p:nvSpPr>
            <p:cNvPr id="5" name="object 5"/>
            <p:cNvSpPr/>
            <p:nvPr/>
          </p:nvSpPr>
          <p:spPr>
            <a:xfrm>
              <a:off x="761999" y="3124199"/>
              <a:ext cx="3886200" cy="21442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427" y="3119627"/>
              <a:ext cx="3895725" cy="2153920"/>
            </a:xfrm>
            <a:custGeom>
              <a:avLst/>
              <a:gdLst/>
              <a:ahLst/>
              <a:cxnLst/>
              <a:rect l="l" t="t" r="r" b="b"/>
              <a:pathLst>
                <a:path w="3895725" h="2153920">
                  <a:moveTo>
                    <a:pt x="0" y="2153412"/>
                  </a:moveTo>
                  <a:lnTo>
                    <a:pt x="3895344" y="2153412"/>
                  </a:lnTo>
                  <a:lnTo>
                    <a:pt x="3895344" y="0"/>
                  </a:lnTo>
                  <a:lnTo>
                    <a:pt x="0" y="0"/>
                  </a:lnTo>
                  <a:lnTo>
                    <a:pt x="0" y="21534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096255" y="2830067"/>
            <a:ext cx="3676015" cy="2733040"/>
            <a:chOff x="5096255" y="2830067"/>
            <a:chExt cx="3676015" cy="2733040"/>
          </a:xfrm>
        </p:grpSpPr>
        <p:sp>
          <p:nvSpPr>
            <p:cNvPr id="8" name="object 8"/>
            <p:cNvSpPr/>
            <p:nvPr/>
          </p:nvSpPr>
          <p:spPr>
            <a:xfrm>
              <a:off x="5105399" y="2839211"/>
              <a:ext cx="3657600" cy="2714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00827" y="2834639"/>
              <a:ext cx="3667125" cy="2723515"/>
            </a:xfrm>
            <a:custGeom>
              <a:avLst/>
              <a:gdLst/>
              <a:ahLst/>
              <a:cxnLst/>
              <a:rect l="l" t="t" r="r" b="b"/>
              <a:pathLst>
                <a:path w="3667125" h="2723515">
                  <a:moveTo>
                    <a:pt x="0" y="2723388"/>
                  </a:moveTo>
                  <a:lnTo>
                    <a:pt x="3666744" y="2723388"/>
                  </a:lnTo>
                  <a:lnTo>
                    <a:pt x="3666744" y="0"/>
                  </a:lnTo>
                  <a:lnTo>
                    <a:pt x="0" y="0"/>
                  </a:lnTo>
                  <a:lnTo>
                    <a:pt x="0" y="27233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55835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 </a:t>
            </a:r>
            <a:r>
              <a:rPr spc="-10" dirty="0"/>
              <a:t>Drive </a:t>
            </a:r>
            <a:r>
              <a:rPr dirty="0"/>
              <a:t>Main</a:t>
            </a:r>
            <a:r>
              <a:rPr spc="-40" dirty="0"/>
              <a:t> </a:t>
            </a:r>
            <a:r>
              <a:rPr spc="-35" dirty="0"/>
              <a:t>Page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8303" y="4134611"/>
            <a:ext cx="1390015" cy="2531745"/>
            <a:chOff x="908303" y="4134611"/>
            <a:chExt cx="1390015" cy="2531745"/>
          </a:xfrm>
        </p:grpSpPr>
        <p:sp>
          <p:nvSpPr>
            <p:cNvPr id="4" name="object 4"/>
            <p:cNvSpPr/>
            <p:nvPr/>
          </p:nvSpPr>
          <p:spPr>
            <a:xfrm>
              <a:off x="917447" y="4143755"/>
              <a:ext cx="1371600" cy="2513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2875" y="4139183"/>
              <a:ext cx="1381125" cy="2522220"/>
            </a:xfrm>
            <a:custGeom>
              <a:avLst/>
              <a:gdLst/>
              <a:ahLst/>
              <a:cxnLst/>
              <a:rect l="l" t="t" r="r" b="b"/>
              <a:pathLst>
                <a:path w="1381125" h="2522220">
                  <a:moveTo>
                    <a:pt x="0" y="2522220"/>
                  </a:moveTo>
                  <a:lnTo>
                    <a:pt x="1380744" y="2522220"/>
                  </a:lnTo>
                  <a:lnTo>
                    <a:pt x="1380744" y="0"/>
                  </a:lnTo>
                  <a:lnTo>
                    <a:pt x="0" y="0"/>
                  </a:lnTo>
                  <a:lnTo>
                    <a:pt x="0" y="25222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84094" y="4210050"/>
            <a:ext cx="481520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Clicking </a:t>
            </a:r>
            <a:r>
              <a:rPr sz="1800" dirty="0">
                <a:latin typeface="Carlito"/>
                <a:cs typeface="Carlito"/>
              </a:rPr>
              <a:t>the </a:t>
            </a: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spc="-10" dirty="0">
                <a:latin typeface="Carlito"/>
                <a:cs typeface="Carlito"/>
              </a:rPr>
              <a:t>button </a:t>
            </a:r>
            <a:r>
              <a:rPr sz="1800" spc="-5" dirty="0">
                <a:latin typeface="Carlito"/>
                <a:cs typeface="Carlito"/>
              </a:rPr>
              <a:t>gives </a:t>
            </a:r>
            <a:r>
              <a:rPr sz="1800" spc="-10" dirty="0">
                <a:latin typeface="Carlito"/>
                <a:cs typeface="Carlito"/>
              </a:rPr>
              <a:t>you </a:t>
            </a:r>
            <a:r>
              <a:rPr sz="1800" spc="-5" dirty="0">
                <a:latin typeface="Carlito"/>
                <a:cs typeface="Carlito"/>
              </a:rPr>
              <a:t>access</a:t>
            </a:r>
            <a:r>
              <a:rPr sz="1800" spc="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to:</a:t>
            </a:r>
            <a:endParaRPr sz="1800">
              <a:latin typeface="Carlito"/>
              <a:cs typeface="Carlito"/>
            </a:endParaRPr>
          </a:p>
          <a:p>
            <a:pPr marL="337185" indent="-287020">
              <a:lnSpc>
                <a:spcPct val="100000"/>
              </a:lnSpc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spc="-5" dirty="0">
                <a:latin typeface="Carlito"/>
                <a:cs typeface="Carlito"/>
              </a:rPr>
              <a:t>new </a:t>
            </a:r>
            <a:r>
              <a:rPr sz="1800" spc="-15" dirty="0">
                <a:latin typeface="Carlito"/>
                <a:cs typeface="Carlito"/>
              </a:rPr>
              <a:t>folders </a:t>
            </a:r>
            <a:r>
              <a:rPr sz="1800" spc="-5" dirty="0">
                <a:latin typeface="Carlito"/>
                <a:cs typeface="Carlito"/>
              </a:rPr>
              <a:t>in </a:t>
            </a:r>
            <a:r>
              <a:rPr sz="1800" dirty="0">
                <a:latin typeface="Carlito"/>
                <a:cs typeface="Carlito"/>
              </a:rPr>
              <a:t>Google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Drive</a:t>
            </a:r>
            <a:endParaRPr sz="1800">
              <a:latin typeface="Carlito"/>
              <a:cs typeface="Carlito"/>
            </a:endParaRPr>
          </a:p>
          <a:p>
            <a:pPr marL="337185" indent="-287020">
              <a:lnSpc>
                <a:spcPct val="100000"/>
              </a:lnSpc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Google document or other </a:t>
            </a:r>
            <a:r>
              <a:rPr sz="1800" dirty="0">
                <a:latin typeface="Carlito"/>
                <a:cs typeface="Carlito"/>
              </a:rPr>
              <a:t>Google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app</a:t>
            </a:r>
            <a:endParaRPr sz="1800">
              <a:latin typeface="Carlito"/>
              <a:cs typeface="Carlito"/>
            </a:endParaRPr>
          </a:p>
          <a:p>
            <a:pPr marL="337185" indent="-287020">
              <a:lnSpc>
                <a:spcPct val="100000"/>
              </a:lnSpc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Google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Form</a:t>
            </a:r>
            <a:endParaRPr sz="1800">
              <a:latin typeface="Carlito"/>
              <a:cs typeface="Carlito"/>
            </a:endParaRPr>
          </a:p>
          <a:p>
            <a:pPr marL="337185" indent="-287020">
              <a:lnSpc>
                <a:spcPct val="100000"/>
              </a:lnSpc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sz="1800" spc="-15" dirty="0">
                <a:latin typeface="Carlito"/>
                <a:cs typeface="Carlito"/>
              </a:rPr>
              <a:t>Create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Google</a:t>
            </a:r>
            <a:r>
              <a:rPr sz="1800" spc="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Drawing</a:t>
            </a:r>
            <a:endParaRPr sz="1800">
              <a:latin typeface="Carlito"/>
              <a:cs typeface="Carlito"/>
            </a:endParaRPr>
          </a:p>
          <a:p>
            <a:pPr marL="337185" indent="-287020">
              <a:lnSpc>
                <a:spcPct val="100000"/>
              </a:lnSpc>
              <a:buFont typeface="Arial"/>
              <a:buChar char="•"/>
              <a:tabLst>
                <a:tab pos="337185" algn="l"/>
                <a:tab pos="337820" algn="l"/>
              </a:tabLst>
            </a:pPr>
            <a:r>
              <a:rPr sz="1800" spc="-5" dirty="0">
                <a:latin typeface="Carlito"/>
                <a:cs typeface="Carlito"/>
              </a:rPr>
              <a:t>Connect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5" dirty="0">
                <a:latin typeface="Carlito"/>
                <a:cs typeface="Carlito"/>
              </a:rPr>
              <a:t>other 3</a:t>
            </a:r>
            <a:r>
              <a:rPr sz="1800" spc="-7" baseline="25462" dirty="0">
                <a:latin typeface="Carlito"/>
                <a:cs typeface="Carlito"/>
              </a:rPr>
              <a:t>rd </a:t>
            </a:r>
            <a:r>
              <a:rPr sz="1800" spc="-5" dirty="0">
                <a:latin typeface="Carlito"/>
                <a:cs typeface="Carlito"/>
              </a:rPr>
              <a:t>party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apps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2080" y="1447800"/>
            <a:ext cx="7028688" cy="253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403" y="2088"/>
            <a:ext cx="29000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</a:t>
            </a:r>
            <a:r>
              <a:rPr spc="-70" dirty="0"/>
              <a:t> </a:t>
            </a:r>
            <a:r>
              <a:rPr spc="-10" dirty="0"/>
              <a:t>Docs</a:t>
            </a:r>
          </a:p>
        </p:txBody>
      </p:sp>
      <p:sp>
        <p:nvSpPr>
          <p:cNvPr id="3" name="object 3"/>
          <p:cNvSpPr/>
          <p:nvPr/>
        </p:nvSpPr>
        <p:spPr>
          <a:xfrm>
            <a:off x="5867400" y="441959"/>
            <a:ext cx="3044952" cy="809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403" y="1268679"/>
            <a:ext cx="787590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Change document </a:t>
            </a:r>
            <a:r>
              <a:rPr sz="1800" spc="-10" dirty="0">
                <a:latin typeface="Carlito"/>
                <a:cs typeface="Carlito"/>
              </a:rPr>
              <a:t>title </a:t>
            </a:r>
            <a:r>
              <a:rPr sz="1800" spc="-5" dirty="0">
                <a:latin typeface="Carlito"/>
                <a:cs typeface="Carlito"/>
              </a:rPr>
              <a:t>in upper left-hand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corner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Use </a:t>
            </a:r>
            <a:r>
              <a:rPr sz="1800" spc="-10" dirty="0">
                <a:latin typeface="Carlito"/>
                <a:cs typeface="Carlito"/>
              </a:rPr>
              <a:t>top toolbar to </a:t>
            </a:r>
            <a:r>
              <a:rPr sz="1800" spc="-5" dirty="0">
                <a:latin typeface="Carlito"/>
                <a:cs typeface="Carlito"/>
              </a:rPr>
              <a:t>access document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features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Carlito"/>
                <a:cs typeface="Carlito"/>
              </a:rPr>
              <a:t>Use </a:t>
            </a:r>
            <a:r>
              <a:rPr sz="1800" spc="-5" dirty="0">
                <a:latin typeface="Carlito"/>
                <a:cs typeface="Carlito"/>
              </a:rPr>
              <a:t>quick access </a:t>
            </a:r>
            <a:r>
              <a:rPr sz="1800" spc="-10" dirty="0">
                <a:latin typeface="Carlito"/>
                <a:cs typeface="Carlito"/>
              </a:rPr>
              <a:t>toolbar to </a:t>
            </a:r>
            <a:r>
              <a:rPr sz="1800" spc="-5" dirty="0">
                <a:latin typeface="Carlito"/>
                <a:cs typeface="Carlito"/>
              </a:rPr>
              <a:t>find </a:t>
            </a:r>
            <a:r>
              <a:rPr sz="1800" spc="-10" dirty="0">
                <a:latin typeface="Carlito"/>
                <a:cs typeface="Carlito"/>
              </a:rPr>
              <a:t>frequently </a:t>
            </a:r>
            <a:r>
              <a:rPr sz="1800" dirty="0">
                <a:latin typeface="Carlito"/>
                <a:cs typeface="Carlito"/>
              </a:rPr>
              <a:t>used</a:t>
            </a:r>
            <a:r>
              <a:rPr sz="1800" spc="7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tools</a:t>
            </a:r>
            <a:endParaRPr sz="1800">
              <a:latin typeface="Carlito"/>
              <a:cs typeface="Carlito"/>
            </a:endParaRPr>
          </a:p>
          <a:p>
            <a:pPr marL="299085" marR="123189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spc="-15" dirty="0">
                <a:latin typeface="Carlito"/>
                <a:cs typeface="Carlito"/>
              </a:rPr>
              <a:t>NOTE: </a:t>
            </a:r>
            <a:r>
              <a:rPr sz="1800" dirty="0">
                <a:latin typeface="Carlito"/>
                <a:cs typeface="Carlito"/>
              </a:rPr>
              <a:t>all </a:t>
            </a:r>
            <a:r>
              <a:rPr sz="1800" spc="-5" dirty="0">
                <a:latin typeface="Carlito"/>
                <a:cs typeface="Carlito"/>
              </a:rPr>
              <a:t>changes </a:t>
            </a:r>
            <a:r>
              <a:rPr sz="1800" spc="-10" dirty="0">
                <a:latin typeface="Carlito"/>
                <a:cs typeface="Carlito"/>
              </a:rPr>
              <a:t>are saved automatically </a:t>
            </a:r>
            <a:r>
              <a:rPr sz="1800" dirty="0">
                <a:latin typeface="Carlito"/>
                <a:cs typeface="Carlito"/>
              </a:rPr>
              <a:t>in Google </a:t>
            </a:r>
            <a:r>
              <a:rPr sz="1800" spc="-5" dirty="0">
                <a:latin typeface="Carlito"/>
                <a:cs typeface="Carlito"/>
              </a:rPr>
              <a:t>drive. </a:t>
            </a:r>
            <a:r>
              <a:rPr sz="1800" dirty="0">
                <a:latin typeface="Carlito"/>
                <a:cs typeface="Carlito"/>
              </a:rPr>
              <a:t>No </a:t>
            </a:r>
            <a:r>
              <a:rPr sz="1800" spc="-5" dirty="0">
                <a:latin typeface="Carlito"/>
                <a:cs typeface="Carlito"/>
              </a:rPr>
              <a:t>need </a:t>
            </a:r>
            <a:r>
              <a:rPr sz="1800" spc="-10" dirty="0">
                <a:latin typeface="Carlito"/>
                <a:cs typeface="Carlito"/>
              </a:rPr>
              <a:t>to save your  </a:t>
            </a:r>
            <a:r>
              <a:rPr sz="1800" spc="-5" dirty="0">
                <a:latin typeface="Carlito"/>
                <a:cs typeface="Carlito"/>
              </a:rPr>
              <a:t>document.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Share your </a:t>
            </a:r>
            <a:r>
              <a:rPr sz="1800" spc="-5" dirty="0">
                <a:latin typeface="Carlito"/>
                <a:cs typeface="Carlito"/>
              </a:rPr>
              <a:t>document with other</a:t>
            </a:r>
            <a:r>
              <a:rPr sz="1800" spc="5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collaborators.</a:t>
            </a:r>
            <a:endParaRPr sz="18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800" spc="-15" dirty="0">
                <a:latin typeface="Carlito"/>
                <a:cs typeface="Carlito"/>
              </a:rPr>
              <a:t>Collaborators </a:t>
            </a:r>
            <a:r>
              <a:rPr sz="1800" spc="-10" dirty="0">
                <a:latin typeface="Carlito"/>
                <a:cs typeface="Carlito"/>
              </a:rPr>
              <a:t>can </a:t>
            </a:r>
            <a:r>
              <a:rPr sz="1800" dirty="0">
                <a:latin typeface="Carlito"/>
                <a:cs typeface="Carlito"/>
              </a:rPr>
              <a:t>edit </a:t>
            </a:r>
            <a:r>
              <a:rPr sz="1800" spc="-10" dirty="0">
                <a:latin typeface="Carlito"/>
                <a:cs typeface="Carlito"/>
              </a:rPr>
              <a:t>your </a:t>
            </a:r>
            <a:r>
              <a:rPr sz="1800" spc="-5" dirty="0">
                <a:latin typeface="Carlito"/>
                <a:cs typeface="Carlito"/>
              </a:rPr>
              <a:t>document in real-time while </a:t>
            </a:r>
            <a:r>
              <a:rPr sz="1800" spc="-10" dirty="0">
                <a:latin typeface="Carlito"/>
                <a:cs typeface="Carlito"/>
              </a:rPr>
              <a:t>you are </a:t>
            </a:r>
            <a:r>
              <a:rPr sz="1800" spc="-5" dirty="0">
                <a:latin typeface="Carlito"/>
                <a:cs typeface="Carlito"/>
              </a:rPr>
              <a:t>editing </a:t>
            </a:r>
            <a:r>
              <a:rPr sz="1800" spc="-10" dirty="0">
                <a:latin typeface="Carlito"/>
                <a:cs typeface="Carlito"/>
              </a:rPr>
              <a:t>your  </a:t>
            </a:r>
            <a:r>
              <a:rPr sz="1800" spc="-5" dirty="0">
                <a:latin typeface="Carlito"/>
                <a:cs typeface="Carlito"/>
              </a:rPr>
              <a:t>document. Changes will </a:t>
            </a:r>
            <a:r>
              <a:rPr sz="1800" dirty="0">
                <a:latin typeface="Carlito"/>
                <a:cs typeface="Carlito"/>
              </a:rPr>
              <a:t>appear </a:t>
            </a:r>
            <a:r>
              <a:rPr sz="1800" spc="-5" dirty="0">
                <a:latin typeface="Carlito"/>
                <a:cs typeface="Carlito"/>
              </a:rPr>
              <a:t>while </a:t>
            </a:r>
            <a:r>
              <a:rPr sz="1800" spc="-10" dirty="0">
                <a:latin typeface="Carlito"/>
                <a:cs typeface="Carlito"/>
              </a:rPr>
              <a:t>you are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working.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rlito"/>
                <a:cs typeface="Carlito"/>
              </a:rPr>
              <a:t>Simply close out of web </a:t>
            </a:r>
            <a:r>
              <a:rPr sz="1800" spc="-10" dirty="0">
                <a:latin typeface="Carlito"/>
                <a:cs typeface="Carlito"/>
              </a:rPr>
              <a:t>browser </a:t>
            </a:r>
            <a:r>
              <a:rPr sz="1800" spc="-15" dirty="0">
                <a:latin typeface="Carlito"/>
                <a:cs typeface="Carlito"/>
              </a:rPr>
              <a:t>tab </a:t>
            </a:r>
            <a:r>
              <a:rPr sz="1800" dirty="0">
                <a:latin typeface="Carlito"/>
                <a:cs typeface="Carlito"/>
              </a:rPr>
              <a:t>when </a:t>
            </a:r>
            <a:r>
              <a:rPr sz="1800" spc="-5" dirty="0">
                <a:latin typeface="Carlito"/>
                <a:cs typeface="Carlito"/>
              </a:rPr>
              <a:t>done editing </a:t>
            </a:r>
            <a:r>
              <a:rPr sz="1800" spc="-10" dirty="0">
                <a:latin typeface="Carlito"/>
                <a:cs typeface="Carlito"/>
              </a:rPr>
              <a:t>your</a:t>
            </a:r>
            <a:r>
              <a:rPr sz="1800" spc="1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document.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9055" y="3832859"/>
            <a:ext cx="4889500" cy="2321560"/>
            <a:chOff x="829055" y="3832859"/>
            <a:chExt cx="4889500" cy="2321560"/>
          </a:xfrm>
        </p:grpSpPr>
        <p:sp>
          <p:nvSpPr>
            <p:cNvPr id="6" name="object 6"/>
            <p:cNvSpPr/>
            <p:nvPr/>
          </p:nvSpPr>
          <p:spPr>
            <a:xfrm>
              <a:off x="838199" y="3842003"/>
              <a:ext cx="4870704" cy="2302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627" y="3837431"/>
              <a:ext cx="4879975" cy="2312035"/>
            </a:xfrm>
            <a:custGeom>
              <a:avLst/>
              <a:gdLst/>
              <a:ahLst/>
              <a:cxnLst/>
              <a:rect l="l" t="t" r="r" b="b"/>
              <a:pathLst>
                <a:path w="4879975" h="2312035">
                  <a:moveTo>
                    <a:pt x="0" y="2311907"/>
                  </a:moveTo>
                  <a:lnTo>
                    <a:pt x="4879848" y="2311907"/>
                  </a:lnTo>
                  <a:lnTo>
                    <a:pt x="4879848" y="0"/>
                  </a:lnTo>
                  <a:lnTo>
                    <a:pt x="0" y="0"/>
                  </a:lnTo>
                  <a:lnTo>
                    <a:pt x="0" y="231190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1315"/>
            <a:ext cx="60864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Collaborating </a:t>
            </a:r>
            <a:r>
              <a:rPr spc="-5" dirty="0"/>
              <a:t>With</a:t>
            </a:r>
            <a:r>
              <a:rPr spc="-35" dirty="0"/>
              <a:t> </a:t>
            </a:r>
            <a:r>
              <a:rPr spc="-10" dirty="0"/>
              <a:t>Others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329893"/>
            <a:ext cx="3623310" cy="47586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95885" indent="-343535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rlito"/>
                <a:cs typeface="Carlito"/>
              </a:rPr>
              <a:t>See </a:t>
            </a:r>
            <a:r>
              <a:rPr sz="3200" dirty="0">
                <a:latin typeface="Carlito"/>
                <a:cs typeface="Carlito"/>
              </a:rPr>
              <a:t>who </a:t>
            </a:r>
            <a:r>
              <a:rPr sz="3200" spc="-10" dirty="0">
                <a:latin typeface="Carlito"/>
                <a:cs typeface="Carlito"/>
              </a:rPr>
              <a:t>is working  </a:t>
            </a:r>
            <a:r>
              <a:rPr sz="3200" spc="-5" dirty="0">
                <a:latin typeface="Carlito"/>
                <a:cs typeface="Carlito"/>
              </a:rPr>
              <a:t>on </a:t>
            </a:r>
            <a:r>
              <a:rPr sz="3200" spc="-10" dirty="0">
                <a:latin typeface="Carlito"/>
                <a:cs typeface="Carlito"/>
              </a:rPr>
              <a:t>your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file.</a:t>
            </a:r>
            <a:endParaRPr sz="3200">
              <a:latin typeface="Carlito"/>
              <a:cs typeface="Carlito"/>
            </a:endParaRPr>
          </a:p>
          <a:p>
            <a:pPr marL="355600" marR="5080" indent="-343535">
              <a:lnSpc>
                <a:spcPts val="346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35" dirty="0">
                <a:latin typeface="Carlito"/>
                <a:cs typeface="Carlito"/>
              </a:rPr>
              <a:t>Watch </a:t>
            </a:r>
            <a:r>
              <a:rPr sz="3200" spc="-20" dirty="0">
                <a:latin typeface="Carlito"/>
                <a:cs typeface="Carlito"/>
              </a:rPr>
              <a:t>users </a:t>
            </a:r>
            <a:r>
              <a:rPr sz="3200" dirty="0">
                <a:latin typeface="Carlito"/>
                <a:cs typeface="Carlito"/>
              </a:rPr>
              <a:t>editing  in</a:t>
            </a:r>
            <a:r>
              <a:rPr sz="3200" spc="-1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real-time.</a:t>
            </a:r>
            <a:endParaRPr sz="3200">
              <a:latin typeface="Carlito"/>
              <a:cs typeface="Carlito"/>
            </a:endParaRPr>
          </a:p>
          <a:p>
            <a:pPr marL="355600" marR="139065" indent="-343535">
              <a:lnSpc>
                <a:spcPct val="90000"/>
              </a:lnSpc>
              <a:spcBef>
                <a:spcPts val="7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rlito"/>
                <a:cs typeface="Carlito"/>
              </a:rPr>
              <a:t>Collaboration  </a:t>
            </a:r>
            <a:r>
              <a:rPr sz="3200" spc="-15" dirty="0">
                <a:latin typeface="Carlito"/>
                <a:cs typeface="Carlito"/>
              </a:rPr>
              <a:t>works </a:t>
            </a:r>
            <a:r>
              <a:rPr sz="3200" dirty="0">
                <a:latin typeface="Carlito"/>
                <a:cs typeface="Carlito"/>
              </a:rPr>
              <a:t>in all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Google  </a:t>
            </a:r>
            <a:r>
              <a:rPr sz="3200" spc="-10" dirty="0">
                <a:latin typeface="Carlito"/>
                <a:cs typeface="Carlito"/>
              </a:rPr>
              <a:t>applications.</a:t>
            </a:r>
            <a:endParaRPr sz="3200">
              <a:latin typeface="Carlito"/>
              <a:cs typeface="Carlito"/>
            </a:endParaRPr>
          </a:p>
          <a:p>
            <a:pPr marL="355600" marR="683260" indent="-343535">
              <a:lnSpc>
                <a:spcPts val="3460"/>
              </a:lnSpc>
              <a:spcBef>
                <a:spcPts val="8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rlito"/>
                <a:cs typeface="Carlito"/>
              </a:rPr>
              <a:t>Max </a:t>
            </a:r>
            <a:r>
              <a:rPr sz="3200" dirty="0">
                <a:latin typeface="Carlito"/>
                <a:cs typeface="Carlito"/>
              </a:rPr>
              <a:t>50  </a:t>
            </a:r>
            <a:r>
              <a:rPr sz="3200" spc="-20" dirty="0">
                <a:latin typeface="Carlito"/>
                <a:cs typeface="Carlito"/>
              </a:rPr>
              <a:t>collaborators</a:t>
            </a:r>
            <a:r>
              <a:rPr sz="3200" spc="-70" dirty="0">
                <a:latin typeface="Carlito"/>
                <a:cs typeface="Carlito"/>
              </a:rPr>
              <a:t> </a:t>
            </a:r>
            <a:r>
              <a:rPr sz="3200" spc="-20" dirty="0">
                <a:latin typeface="Carlito"/>
                <a:cs typeface="Carlito"/>
              </a:rPr>
              <a:t>at  </a:t>
            </a:r>
            <a:r>
              <a:rPr sz="3200" spc="-5" dirty="0">
                <a:latin typeface="Carlito"/>
                <a:cs typeface="Carlito"/>
              </a:rPr>
              <a:t>one</a:t>
            </a:r>
            <a:r>
              <a:rPr sz="3200" spc="-1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time.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39996" y="1972055"/>
            <a:ext cx="4537075" cy="2710180"/>
            <a:chOff x="4539996" y="1972055"/>
            <a:chExt cx="4537075" cy="2710180"/>
          </a:xfrm>
        </p:grpSpPr>
        <p:sp>
          <p:nvSpPr>
            <p:cNvPr id="5" name="object 5"/>
            <p:cNvSpPr/>
            <p:nvPr/>
          </p:nvSpPr>
          <p:spPr>
            <a:xfrm>
              <a:off x="4549140" y="1981199"/>
              <a:ext cx="4518660" cy="26913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44568" y="1976627"/>
              <a:ext cx="4528185" cy="2700655"/>
            </a:xfrm>
            <a:custGeom>
              <a:avLst/>
              <a:gdLst/>
              <a:ahLst/>
              <a:cxnLst/>
              <a:rect l="l" t="t" r="r" b="b"/>
              <a:pathLst>
                <a:path w="4528184" h="2700654">
                  <a:moveTo>
                    <a:pt x="0" y="2700528"/>
                  </a:moveTo>
                  <a:lnTo>
                    <a:pt x="4527803" y="2700528"/>
                  </a:lnTo>
                  <a:lnTo>
                    <a:pt x="4527803" y="0"/>
                  </a:lnTo>
                  <a:lnTo>
                    <a:pt x="0" y="0"/>
                  </a:lnTo>
                  <a:lnTo>
                    <a:pt x="0" y="270052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134" y="31315"/>
            <a:ext cx="4699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Sharing </a:t>
            </a:r>
            <a:r>
              <a:rPr spc="-5" dirty="0"/>
              <a:t>Google</a:t>
            </a:r>
            <a:r>
              <a:rPr spc="-75" dirty="0"/>
              <a:t> </a:t>
            </a:r>
            <a:r>
              <a:rPr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235047"/>
            <a:ext cx="6912609" cy="8312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rlito"/>
                <a:cs typeface="Carlito"/>
              </a:rPr>
              <a:t>Within </a:t>
            </a:r>
            <a:r>
              <a:rPr sz="2400" spc="-5" dirty="0">
                <a:latin typeface="Carlito"/>
                <a:cs typeface="Carlito"/>
              </a:rPr>
              <a:t>Google </a:t>
            </a:r>
            <a:r>
              <a:rPr sz="2400" spc="-10" dirty="0">
                <a:latin typeface="Carlito"/>
                <a:cs typeface="Carlito"/>
              </a:rPr>
              <a:t>Drive, </a:t>
            </a:r>
            <a:r>
              <a:rPr sz="2400" spc="-5" dirty="0">
                <a:latin typeface="Carlito"/>
                <a:cs typeface="Carlito"/>
              </a:rPr>
              <a:t>right-click, </a:t>
            </a:r>
            <a:r>
              <a:rPr sz="2400" dirty="0">
                <a:latin typeface="Carlito"/>
                <a:cs typeface="Carlito"/>
              </a:rPr>
              <a:t>then </a:t>
            </a:r>
            <a:r>
              <a:rPr sz="2400" spc="-5" dirty="0">
                <a:latin typeface="Carlito"/>
                <a:cs typeface="Carlito"/>
              </a:rPr>
              <a:t>choose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“Share”</a:t>
            </a:r>
            <a:endParaRPr sz="24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rlito"/>
                <a:cs typeface="Carlito"/>
              </a:rPr>
              <a:t>Within a </a:t>
            </a:r>
            <a:r>
              <a:rPr sz="2400" spc="-5" dirty="0">
                <a:latin typeface="Carlito"/>
                <a:cs typeface="Carlito"/>
              </a:rPr>
              <a:t>Google Doc, </a:t>
            </a:r>
            <a:r>
              <a:rPr sz="2400" dirty="0">
                <a:latin typeface="Carlito"/>
                <a:cs typeface="Carlito"/>
              </a:rPr>
              <a:t>click the </a:t>
            </a:r>
            <a:r>
              <a:rPr sz="2400" spc="-10" dirty="0">
                <a:latin typeface="Carlito"/>
                <a:cs typeface="Carlito"/>
              </a:rPr>
              <a:t>“Share”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button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9055" y="2151888"/>
            <a:ext cx="3188335" cy="2368550"/>
            <a:chOff x="829055" y="2151888"/>
            <a:chExt cx="3188335" cy="2368550"/>
          </a:xfrm>
        </p:grpSpPr>
        <p:sp>
          <p:nvSpPr>
            <p:cNvPr id="5" name="object 5"/>
            <p:cNvSpPr/>
            <p:nvPr/>
          </p:nvSpPr>
          <p:spPr>
            <a:xfrm>
              <a:off x="838199" y="2161032"/>
              <a:ext cx="3169920" cy="2350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627" y="2156460"/>
              <a:ext cx="3179445" cy="2359660"/>
            </a:xfrm>
            <a:custGeom>
              <a:avLst/>
              <a:gdLst/>
              <a:ahLst/>
              <a:cxnLst/>
              <a:rect l="l" t="t" r="r" b="b"/>
              <a:pathLst>
                <a:path w="3179445" h="2359660">
                  <a:moveTo>
                    <a:pt x="0" y="2359152"/>
                  </a:moveTo>
                  <a:lnTo>
                    <a:pt x="3179064" y="2359152"/>
                  </a:lnTo>
                  <a:lnTo>
                    <a:pt x="3179064" y="0"/>
                  </a:lnTo>
                  <a:lnTo>
                    <a:pt x="0" y="0"/>
                  </a:lnTo>
                  <a:lnTo>
                    <a:pt x="0" y="23591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15255" y="2151888"/>
            <a:ext cx="3368040" cy="2377440"/>
            <a:chOff x="4715255" y="2151888"/>
            <a:chExt cx="3368040" cy="2377440"/>
          </a:xfrm>
        </p:grpSpPr>
        <p:sp>
          <p:nvSpPr>
            <p:cNvPr id="8" name="object 8"/>
            <p:cNvSpPr/>
            <p:nvPr/>
          </p:nvSpPr>
          <p:spPr>
            <a:xfrm>
              <a:off x="4724399" y="2161032"/>
              <a:ext cx="3349752" cy="23591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9827" y="2156460"/>
              <a:ext cx="3359150" cy="2368550"/>
            </a:xfrm>
            <a:custGeom>
              <a:avLst/>
              <a:gdLst/>
              <a:ahLst/>
              <a:cxnLst/>
              <a:rect l="l" t="t" r="r" b="b"/>
              <a:pathLst>
                <a:path w="3359150" h="2368550">
                  <a:moveTo>
                    <a:pt x="0" y="2368296"/>
                  </a:moveTo>
                  <a:lnTo>
                    <a:pt x="3358896" y="2368296"/>
                  </a:lnTo>
                  <a:lnTo>
                    <a:pt x="3358896" y="0"/>
                  </a:lnTo>
                  <a:lnTo>
                    <a:pt x="0" y="0"/>
                  </a:lnTo>
                  <a:lnTo>
                    <a:pt x="0" y="2368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04900" y="4715255"/>
            <a:ext cx="2636520" cy="1952625"/>
            <a:chOff x="1104900" y="4715255"/>
            <a:chExt cx="2636520" cy="1952625"/>
          </a:xfrm>
        </p:grpSpPr>
        <p:sp>
          <p:nvSpPr>
            <p:cNvPr id="11" name="object 11"/>
            <p:cNvSpPr/>
            <p:nvPr/>
          </p:nvSpPr>
          <p:spPr>
            <a:xfrm>
              <a:off x="1114044" y="4724399"/>
              <a:ext cx="2618232" cy="19339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9472" y="4719827"/>
              <a:ext cx="2627630" cy="1943100"/>
            </a:xfrm>
            <a:custGeom>
              <a:avLst/>
              <a:gdLst/>
              <a:ahLst/>
              <a:cxnLst/>
              <a:rect l="l" t="t" r="r" b="b"/>
              <a:pathLst>
                <a:path w="2627629" h="1943100">
                  <a:moveTo>
                    <a:pt x="0" y="1943100"/>
                  </a:moveTo>
                  <a:lnTo>
                    <a:pt x="2627376" y="1943100"/>
                  </a:lnTo>
                  <a:lnTo>
                    <a:pt x="2627376" y="0"/>
                  </a:lnTo>
                  <a:lnTo>
                    <a:pt x="0" y="0"/>
                  </a:lnTo>
                  <a:lnTo>
                    <a:pt x="0" y="19431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199" y="43694"/>
            <a:ext cx="46837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Google</a:t>
            </a:r>
            <a:r>
              <a:rPr spc="-60" dirty="0"/>
              <a:t> </a:t>
            </a:r>
            <a:r>
              <a:rPr spc="-10" dirty="0"/>
              <a:t>Spreadsheet</a:t>
            </a:r>
          </a:p>
        </p:txBody>
      </p:sp>
      <p:sp>
        <p:nvSpPr>
          <p:cNvPr id="3" name="object 3"/>
          <p:cNvSpPr/>
          <p:nvPr/>
        </p:nvSpPr>
        <p:spPr>
          <a:xfrm>
            <a:off x="6629400" y="519683"/>
            <a:ext cx="2281428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pc="-5" dirty="0"/>
              <a:t>Similar </a:t>
            </a:r>
            <a:r>
              <a:rPr spc="-10" dirty="0"/>
              <a:t>to Microsoft</a:t>
            </a:r>
            <a:r>
              <a:rPr spc="15" dirty="0"/>
              <a:t> </a:t>
            </a:r>
            <a:r>
              <a:rPr spc="-15" dirty="0"/>
              <a:t>Excel</a:t>
            </a:r>
          </a:p>
          <a:p>
            <a:pPr marL="42862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dirty="0"/>
              <a:t>Insert </a:t>
            </a:r>
            <a:r>
              <a:rPr spc="-5" dirty="0"/>
              <a:t>charts, images,</a:t>
            </a:r>
            <a:r>
              <a:rPr spc="-15" dirty="0"/>
              <a:t> </a:t>
            </a:r>
            <a:r>
              <a:rPr dirty="0"/>
              <a:t>videos</a:t>
            </a:r>
          </a:p>
          <a:p>
            <a:pPr marL="428625" indent="-287020">
              <a:lnSpc>
                <a:spcPct val="100000"/>
              </a:lnSpc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pc="-15" dirty="0"/>
              <a:t>Create </a:t>
            </a:r>
            <a:r>
              <a:rPr spc="-10" dirty="0"/>
              <a:t>calculations </a:t>
            </a:r>
            <a:r>
              <a:rPr dirty="0"/>
              <a:t>and</a:t>
            </a:r>
            <a:r>
              <a:rPr spc="65" dirty="0"/>
              <a:t> </a:t>
            </a:r>
            <a:r>
              <a:rPr spc="-10" dirty="0"/>
              <a:t>formulas</a:t>
            </a:r>
          </a:p>
          <a:p>
            <a:pPr marL="428625" indent="-287020">
              <a:lnSpc>
                <a:spcPct val="100000"/>
              </a:lnSpc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pc="-15" dirty="0"/>
              <a:t>Create </a:t>
            </a:r>
            <a:r>
              <a:rPr spc="-5" dirty="0"/>
              <a:t>multiple</a:t>
            </a:r>
            <a:r>
              <a:rPr spc="35" dirty="0"/>
              <a:t> </a:t>
            </a:r>
            <a:r>
              <a:rPr spc="-5" dirty="0"/>
              <a:t>sheets</a:t>
            </a:r>
          </a:p>
          <a:p>
            <a:pPr marL="428625" indent="-287020">
              <a:lnSpc>
                <a:spcPct val="100000"/>
              </a:lnSpc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pc="-15" dirty="0"/>
              <a:t>Protect </a:t>
            </a:r>
            <a:r>
              <a:rPr spc="-5" dirty="0"/>
              <a:t>cells, sheets or </a:t>
            </a:r>
            <a:r>
              <a:rPr dirty="0"/>
              <a:t>the </a:t>
            </a:r>
            <a:r>
              <a:rPr spc="-10" dirty="0"/>
              <a:t>entire</a:t>
            </a:r>
            <a:r>
              <a:rPr spc="65" dirty="0"/>
              <a:t> </a:t>
            </a:r>
            <a:r>
              <a:rPr spc="-10" dirty="0"/>
              <a:t>workbook</a:t>
            </a:r>
          </a:p>
          <a:p>
            <a:pPr marL="428625" indent="-287020">
              <a:lnSpc>
                <a:spcPct val="100000"/>
              </a:lnSpc>
              <a:buFont typeface="Arial"/>
              <a:buChar char="•"/>
              <a:tabLst>
                <a:tab pos="429259" algn="l"/>
                <a:tab pos="429895" algn="l"/>
              </a:tabLst>
            </a:pPr>
            <a:r>
              <a:rPr spc="-10" dirty="0"/>
              <a:t>Configure notification </a:t>
            </a:r>
            <a:r>
              <a:rPr spc="-5" dirty="0"/>
              <a:t>rules notifying </a:t>
            </a:r>
            <a:r>
              <a:rPr spc="-10" dirty="0"/>
              <a:t>you </a:t>
            </a:r>
            <a:r>
              <a:rPr spc="-5" dirty="0"/>
              <a:t>of changes </a:t>
            </a:r>
            <a:r>
              <a:rPr spc="-10" dirty="0"/>
              <a:t>to your</a:t>
            </a:r>
            <a:r>
              <a:rPr spc="170" dirty="0"/>
              <a:t> </a:t>
            </a:r>
            <a:r>
              <a:rPr spc="-5" dirty="0"/>
              <a:t>spreadsheet.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9055" y="3439667"/>
            <a:ext cx="4514215" cy="3011805"/>
            <a:chOff x="829055" y="3439667"/>
            <a:chExt cx="4514215" cy="3011805"/>
          </a:xfrm>
        </p:grpSpPr>
        <p:sp>
          <p:nvSpPr>
            <p:cNvPr id="6" name="object 6"/>
            <p:cNvSpPr/>
            <p:nvPr/>
          </p:nvSpPr>
          <p:spPr>
            <a:xfrm>
              <a:off x="838199" y="3448811"/>
              <a:ext cx="4495800" cy="29931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627" y="3444239"/>
              <a:ext cx="4505325" cy="3002280"/>
            </a:xfrm>
            <a:custGeom>
              <a:avLst/>
              <a:gdLst/>
              <a:ahLst/>
              <a:cxnLst/>
              <a:rect l="l" t="t" r="r" b="b"/>
              <a:pathLst>
                <a:path w="4505325" h="3002279">
                  <a:moveTo>
                    <a:pt x="0" y="3002280"/>
                  </a:moveTo>
                  <a:lnTo>
                    <a:pt x="4504944" y="3002280"/>
                  </a:lnTo>
                  <a:lnTo>
                    <a:pt x="4504944" y="0"/>
                  </a:lnTo>
                  <a:lnTo>
                    <a:pt x="0" y="0"/>
                  </a:lnTo>
                  <a:lnTo>
                    <a:pt x="0" y="300228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008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788</Words>
  <Application>Microsoft Office PowerPoint</Application>
  <PresentationFormat>On-screen Show (4:3)</PresentationFormat>
  <Paragraphs>157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GOOGLE APPS</vt:lpstr>
      <vt:lpstr>Google Apps Overview</vt:lpstr>
      <vt:lpstr>What Are The Features</vt:lpstr>
      <vt:lpstr>How to Access Google Drive</vt:lpstr>
      <vt:lpstr>Google Drive Main Page</vt:lpstr>
      <vt:lpstr>Google Docs</vt:lpstr>
      <vt:lpstr>Collaborating With Others</vt:lpstr>
      <vt:lpstr>Sharing Google Files</vt:lpstr>
      <vt:lpstr>Google Spreadsheet</vt:lpstr>
      <vt:lpstr>Creating a Google Presentation</vt:lpstr>
      <vt:lpstr>Google Forms</vt:lpstr>
      <vt:lpstr>Google Drawing</vt:lpstr>
      <vt:lpstr>Google Sites</vt:lpstr>
      <vt:lpstr>HELPFUL RESOURCES:</vt:lpstr>
      <vt:lpstr>THANKS!</vt:lpstr>
      <vt:lpstr>WRAPPING UP CMP103</vt:lpstr>
      <vt:lpstr>WILL IT BE DIFFICULT?</vt:lpstr>
      <vt:lpstr>ASSESSMENT</vt:lpstr>
      <vt:lpstr>FINAL C.A (10 marks)</vt:lpstr>
      <vt:lpstr>And the last slide…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APPS</dc:title>
  <dc:creator>Eddy, Jessica</dc:creator>
  <cp:lastModifiedBy>USER</cp:lastModifiedBy>
  <cp:revision>4</cp:revision>
  <dcterms:created xsi:type="dcterms:W3CDTF">2021-03-14T19:04:30Z</dcterms:created>
  <dcterms:modified xsi:type="dcterms:W3CDTF">2021-03-15T08:43:54Z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2014-10-09T00:00:00Z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2021-03-14T00:00:00Z</vt:filetime>
  </property>
</Properties>
</file>